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6.jpg" ContentType="image/jpg"/>
  <Override PartName="/ppt/media/image37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6.jpg" ContentType="image/jpg"/>
  <Override PartName="/ppt/media/image58.jpg" ContentType="image/jpg"/>
  <Override PartName="/ppt/media/image59.jpg" ContentType="image/jpg"/>
  <Override PartName="/ppt/media/image62.jpg" ContentType="image/jpg"/>
  <Override PartName="/ppt/media/image64.jpg" ContentType="image/jpg"/>
  <Override PartName="/ppt/media/image68.jpg" ContentType="image/jpg"/>
  <Override PartName="/ppt/media/image69.jpg" ContentType="image/jpg"/>
  <Override PartName="/ppt/media/image72.jpg" ContentType="image/jpg"/>
  <Override PartName="/ppt/media/image82.jpg" ContentType="image/jpg"/>
  <Override PartName="/ppt/media/image87.jpg" ContentType="image/jpg"/>
  <Override PartName="/ppt/media/image8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56" r:id="rId5"/>
    <p:sldId id="2147469238" r:id="rId6"/>
    <p:sldId id="2147469248" r:id="rId7"/>
    <p:sldId id="334" r:id="rId8"/>
    <p:sldId id="2147469255" r:id="rId9"/>
    <p:sldId id="2147469256" r:id="rId10"/>
    <p:sldId id="2147469249" r:id="rId11"/>
    <p:sldId id="267" r:id="rId12"/>
    <p:sldId id="268" r:id="rId13"/>
    <p:sldId id="2147469257" r:id="rId14"/>
    <p:sldId id="269" r:id="rId15"/>
    <p:sldId id="2147469250" r:id="rId16"/>
    <p:sldId id="2147469251" r:id="rId17"/>
    <p:sldId id="2147469254" r:id="rId18"/>
    <p:sldId id="2147469253" r:id="rId19"/>
    <p:sldId id="280" r:id="rId20"/>
    <p:sldId id="25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B54E"/>
    <a:srgbClr val="5C5A59"/>
    <a:srgbClr val="A20C33"/>
    <a:srgbClr val="A7A8AC"/>
    <a:srgbClr val="99C6E6"/>
    <a:srgbClr val="2396D3"/>
    <a:srgbClr val="DA9EAD"/>
    <a:srgbClr val="66A9D9"/>
    <a:srgbClr val="C76D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3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D5630-54B3-4084-B01A-60895572CFFD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4EB6C-D4E6-4706-AD1B-FEA4C0260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94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1. Гарантия по </a:t>
            </a:r>
            <a:r>
              <a:rPr lang="ru-RU" dirty="0" err="1"/>
              <a:t>паралельному</a:t>
            </a:r>
            <a:r>
              <a:rPr lang="ru-RU" dirty="0"/>
              <a:t> импорту только на </a:t>
            </a:r>
            <a:r>
              <a:rPr lang="ru-RU" dirty="0" err="1"/>
              <a:t>зч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0737-485D-470A-8278-F4FCA36C35C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85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E71FDC-1743-46B4-BDC5-B046CC46C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0EEB53C-8C1C-4860-B744-00DD6C217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635" y="2316093"/>
            <a:ext cx="11261427" cy="149036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en-US" dirty="0"/>
            </a:b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990AEBD2-817F-4215-BB54-76D813357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636" y="3913336"/>
            <a:ext cx="11261427" cy="5098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75AA343-377B-41C6-9D2F-D46552CCF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268" y="5451551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B9DEFA85-FC64-40A6-AB9A-966532EC0D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68" y="5879805"/>
            <a:ext cx="6379569" cy="406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AC3C60-7FB4-4DD6-8531-21CACB577E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635" y="561378"/>
            <a:ext cx="2628000" cy="6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3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прав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55B5E7-7126-4328-8B95-4FEF460D6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38" y="0"/>
            <a:ext cx="4656162" cy="61293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007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9788" y="522295"/>
            <a:ext cx="6696278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9784" y="1637414"/>
            <a:ext cx="6696279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9786" y="1085860"/>
            <a:ext cx="6696278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6414D3-AD5A-4239-9957-0F0D1ABAF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6165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25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88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48592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614" y="479762"/>
            <a:ext cx="11258449" cy="1008793"/>
          </a:xfrm>
          <a:prstGeom prst="rect">
            <a:avLst/>
          </a:prstGeom>
        </p:spPr>
        <p:txBody>
          <a:bodyPr tIns="36000" bIns="36000" anchor="t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2" y="1637414"/>
            <a:ext cx="11258451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103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DF2B9A-5D85-4116-B2BD-3A26D879227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782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контента_2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613" y="1085860"/>
            <a:ext cx="5508000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 1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F3D660E-5D8B-4B86-B556-6519DE8331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7613" y="1637414"/>
            <a:ext cx="5508000" cy="449192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DF2B9A-5D85-4116-B2BD-3A26D879227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8063" y="1637415"/>
            <a:ext cx="5508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1358157-297A-4BA4-AD4C-71CCC11D3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8062" y="1087481"/>
            <a:ext cx="5508001" cy="3618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подзаголовка 2</a:t>
            </a:r>
          </a:p>
        </p:txBody>
      </p:sp>
    </p:spTree>
    <p:extLst>
      <p:ext uri="{BB962C8B-B14F-4D97-AF65-F5344CB8AC3E}">
        <p14:creationId xmlns:p14="http://schemas.microsoft.com/office/powerpoint/2010/main" val="1528665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7612" y="1085860"/>
            <a:ext cx="3600000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 1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6A007A74-8B08-400F-90CB-7358243BF2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1297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5CF6B7FA-688F-40A4-A7BF-C21ECEE39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64984" y="1633095"/>
            <a:ext cx="3600000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F7F65D-2461-4064-BA51-056FE2C6F2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1298" y="1085860"/>
            <a:ext cx="3600000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подзаголовка 2</a:t>
            </a:r>
          </a:p>
          <a:p>
            <a:pPr lvl="4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497D4AF-5F77-48ED-AE37-32E2791997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4984" y="1085860"/>
            <a:ext cx="3611079" cy="3651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+mj-lt"/>
              </a:defRPr>
            </a:lvl1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+mj-lt"/>
              </a:defRPr>
            </a:lvl5pPr>
          </a:lstStyle>
          <a:p>
            <a:pPr lvl="0"/>
            <a:r>
              <a:rPr lang="ru-RU" dirty="0"/>
              <a:t>Образец подзаголовка 3</a:t>
            </a:r>
          </a:p>
          <a:p>
            <a:pPr lvl="4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257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4DD92B9D-FA9F-4F1D-9D36-A2F394B944D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5938" y="1628775"/>
            <a:ext cx="11160124" cy="450056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/>
            </a:lvl1pPr>
          </a:lstStyle>
          <a:p>
            <a:r>
              <a:rPr lang="ru-RU"/>
              <a:t>Вставка диаграммы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749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Таблица 3">
            <a:extLst>
              <a:ext uri="{FF2B5EF4-FFF2-40B4-BE49-F238E27FC236}">
                <a16:creationId xmlns:a16="http://schemas.microsoft.com/office/drawing/2014/main" id="{7E8E5DD2-D753-4DCA-AE5F-7929C1CA0BB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" y="1628775"/>
            <a:ext cx="11160125" cy="4500563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800"/>
            </a:lvl1pPr>
          </a:lstStyle>
          <a:p>
            <a:r>
              <a:rPr lang="ru-RU"/>
              <a:t>Вставка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982822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подзалог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69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FE537A-8218-44DD-947F-0B447C6C5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797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AB2EC7-2B0D-4E85-8662-8DE6A5B5F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532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761C20-2EC5-465B-8832-A1479B0CF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569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лайд_разделитель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2B35D5-6FE2-4565-AAEF-D38D133F4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CFFE1-6E28-46EC-BA8F-C2E0F6A97D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2421859"/>
            <a:ext cx="11160126" cy="152266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2877F-43B3-4757-B99A-7C19C87BD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094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EDBF5B-81C5-4D36-9C1B-9F0E3A6971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5606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69CC10-59EB-49AC-BFE1-02D0DB0F6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87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35962" y="306076"/>
            <a:ext cx="10786271" cy="567382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sz="2800" b="1" i="0" cap="all" baseline="0">
                <a:solidFill>
                  <a:schemeClr val="accent1"/>
                </a:solidFill>
                <a:latin typeface="Segoe UI Black" panose="020B060402020202020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2621-5CD0-46CC-AE70-9750C52C97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33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блока контента_2 под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28682" y="6356350"/>
            <a:ext cx="463318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A43DC34B-2CB9-44DA-9C82-2218A0C060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Объект 3"/>
          <p:cNvSpPr>
            <a:spLocks noGrp="1"/>
          </p:cNvSpPr>
          <p:nvPr>
            <p:ph sz="quarter" idx="11" hasCustomPrompt="1"/>
          </p:nvPr>
        </p:nvSpPr>
        <p:spPr>
          <a:xfrm>
            <a:off x="488875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2" hasCustomPrompt="1"/>
          </p:nvPr>
        </p:nvSpPr>
        <p:spPr>
          <a:xfrm>
            <a:off x="6312309" y="1656522"/>
            <a:ext cx="5328829" cy="454425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Контент</a:t>
            </a:r>
          </a:p>
          <a:p>
            <a:pPr lvl="1"/>
            <a:r>
              <a:rPr lang="en-US" dirty="0"/>
              <a:t>2 </a:t>
            </a:r>
            <a:r>
              <a:rPr lang="ru-RU" dirty="0"/>
              <a:t>уровень</a:t>
            </a:r>
          </a:p>
          <a:p>
            <a:pPr lvl="2"/>
            <a:r>
              <a:rPr lang="en-US" dirty="0"/>
              <a:t>3 </a:t>
            </a:r>
            <a:r>
              <a:rPr lang="ru-RU" dirty="0"/>
              <a:t>уровень</a:t>
            </a:r>
          </a:p>
          <a:p>
            <a:pPr lvl="3"/>
            <a:r>
              <a:rPr lang="en-US" dirty="0"/>
              <a:t>4 </a:t>
            </a:r>
            <a:r>
              <a:rPr lang="ru-RU" dirty="0"/>
              <a:t>уровень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88875" y="1033669"/>
            <a:ext cx="5328829" cy="47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Aft>
                <a:spcPts val="600"/>
              </a:spcAft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875" y="444640"/>
            <a:ext cx="8681629" cy="509517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defRPr lang="ru-RU" sz="3200" b="1" kern="1200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6312308" y="1033670"/>
            <a:ext cx="5328829" cy="4664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ru-RU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466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DF004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7778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2140" y="1132154"/>
            <a:ext cx="10967719" cy="1671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86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522295"/>
            <a:ext cx="11258449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11258449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085860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53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EE48DF-4995-4D55-A06B-5251F4DAD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288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5490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верху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3F0EDD-9ED8-46B1-B3D6-0AF2B09E9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8"/>
          <a:stretch/>
        </p:blipFill>
        <p:spPr>
          <a:xfrm>
            <a:off x="0" y="0"/>
            <a:ext cx="12192000" cy="288085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D41486-5E01-4F3F-9B10-8D55F161E8C2}"/>
              </a:ext>
            </a:extLst>
          </p:cNvPr>
          <p:cNvSpPr/>
          <p:nvPr userDrawn="1"/>
        </p:nvSpPr>
        <p:spPr>
          <a:xfrm>
            <a:off x="0" y="0"/>
            <a:ext cx="6477000" cy="2880851"/>
          </a:xfrm>
          <a:prstGeom prst="rect">
            <a:avLst/>
          </a:prstGeom>
          <a:gradFill flip="none" rotWithShape="1">
            <a:gsLst>
              <a:gs pos="0">
                <a:srgbClr val="08091B">
                  <a:alpha val="80000"/>
                </a:srgbClr>
              </a:gs>
              <a:gs pos="100000">
                <a:srgbClr val="00206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6748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лок текста_прямо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3">
            <a:extLst>
              <a:ext uri="{FF2B5EF4-FFF2-40B4-BE49-F238E27FC236}">
                <a16:creationId xmlns:a16="http://schemas.microsoft.com/office/drawing/2014/main" id="{565E970F-0F17-4251-AD32-3628C8506765}"/>
              </a:ext>
            </a:extLst>
          </p:cNvPr>
          <p:cNvSpPr/>
          <p:nvPr userDrawn="1"/>
        </p:nvSpPr>
        <p:spPr>
          <a:xfrm>
            <a:off x="0" y="2880851"/>
            <a:ext cx="12191999" cy="397714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448965" dist="38100" dir="16200000" rotWithShape="0">
              <a:prstClr val="black">
                <a:alpha val="2782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1913" dist="50800" dir="5400000" algn="ctr" rotWithShape="0">
                  <a:schemeClr val="tx1">
                    <a:lumMod val="65000"/>
                    <a:lumOff val="35000"/>
                    <a:alpha val="30897"/>
                  </a:scheme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84F7562-9C16-4B13-8077-B134D7DD46DF}"/>
              </a:ext>
            </a:extLst>
          </p:cNvPr>
          <p:cNvGrpSpPr/>
          <p:nvPr userDrawn="1"/>
        </p:nvGrpSpPr>
        <p:grpSpPr>
          <a:xfrm>
            <a:off x="512588" y="6209951"/>
            <a:ext cx="11236188" cy="491365"/>
            <a:chOff x="512588" y="6209951"/>
            <a:chExt cx="11236188" cy="49136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21C2478-3BCD-443D-B544-0EF82FDBA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588" y="6356339"/>
              <a:ext cx="3294000" cy="20309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62179D7-F505-4FE7-A382-BDE650E9C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86776" y="6209951"/>
              <a:ext cx="1962000" cy="49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89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лок текста_скругленн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3">
            <a:extLst>
              <a:ext uri="{FF2B5EF4-FFF2-40B4-BE49-F238E27FC236}">
                <a16:creationId xmlns:a16="http://schemas.microsoft.com/office/drawing/2014/main" id="{F02EF73C-B7D9-4644-94CB-452DB47AC09F}"/>
              </a:ext>
            </a:extLst>
          </p:cNvPr>
          <p:cNvSpPr/>
          <p:nvPr userDrawn="1"/>
        </p:nvSpPr>
        <p:spPr>
          <a:xfrm>
            <a:off x="156000" y="2802451"/>
            <a:ext cx="11880000" cy="4690550"/>
          </a:xfrm>
          <a:prstGeom prst="roundRect">
            <a:avLst>
              <a:gd name="adj" fmla="val 4867"/>
            </a:avLst>
          </a:prstGeom>
          <a:solidFill>
            <a:schemeClr val="bg1"/>
          </a:solidFill>
          <a:ln>
            <a:noFill/>
          </a:ln>
          <a:effectLst>
            <a:outerShdw blurRad="448965" dist="38100" dir="16200000" rotWithShape="0">
              <a:prstClr val="black">
                <a:alpha val="2782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1913" dist="50800" dir="5400000" algn="ctr" rotWithShape="0">
                  <a:schemeClr val="tx1">
                    <a:lumMod val="65000"/>
                    <a:lumOff val="35000"/>
                    <a:alpha val="30897"/>
                  </a:scheme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4" y="908049"/>
            <a:ext cx="11258449" cy="720725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C100AA-4F13-463E-B89F-FFD839E6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2" y="1706699"/>
            <a:ext cx="11258449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879" y="6319011"/>
            <a:ext cx="468000" cy="365125"/>
          </a:xfrm>
        </p:spPr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90A083-AB75-41D6-8440-AE2123B06E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3429000"/>
            <a:ext cx="11160125" cy="2700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 sz="1600"/>
            </a:lvl2pPr>
            <a:lvl3pPr marL="1143000" indent="-228600">
              <a:buFont typeface="Wingdings" panose="05000000000000000000" pitchFamily="2" charset="2"/>
              <a:buChar char="§"/>
              <a:defRPr sz="1400"/>
            </a:lvl3pPr>
            <a:lvl4pPr marL="1600200" indent="-228600">
              <a:buFont typeface="Wingdings" panose="05000000000000000000" pitchFamily="2" charset="2"/>
              <a:buChar char="§"/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BB2329C-15B6-4777-A902-53A8DE3ED5E0}"/>
              </a:ext>
            </a:extLst>
          </p:cNvPr>
          <p:cNvGrpSpPr/>
          <p:nvPr userDrawn="1"/>
        </p:nvGrpSpPr>
        <p:grpSpPr>
          <a:xfrm>
            <a:off x="512588" y="6209951"/>
            <a:ext cx="11236188" cy="491365"/>
            <a:chOff x="512588" y="6209951"/>
            <a:chExt cx="11236188" cy="49136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9F2FA3E-4A07-449E-9C2D-9F498F6B34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588" y="6356339"/>
              <a:ext cx="3294000" cy="20309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4799206-65E2-4F40-91E4-83BEE3CCC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86776" y="6209951"/>
              <a:ext cx="1962000" cy="49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39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фон_белый блок справа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" name="Прямоугольник: скругленные верхние углы 9">
            <a:extLst>
              <a:ext uri="{FF2B5EF4-FFF2-40B4-BE49-F238E27FC236}">
                <a16:creationId xmlns:a16="http://schemas.microsoft.com/office/drawing/2014/main" id="{9773D9D5-656C-47BA-B030-8D26B1892EF9}"/>
              </a:ext>
            </a:extLst>
          </p:cNvPr>
          <p:cNvSpPr/>
          <p:nvPr userDrawn="1"/>
        </p:nvSpPr>
        <p:spPr>
          <a:xfrm rot="16200000">
            <a:off x="6983898" y="921235"/>
            <a:ext cx="6129338" cy="4286866"/>
          </a:xfrm>
          <a:prstGeom prst="round2SameRect">
            <a:avLst>
              <a:gd name="adj1" fmla="val 939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81000" dist="38100" dir="16200000" algn="ctr" rotWithShape="0">
              <a:schemeClr val="tx1">
                <a:alpha val="2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2E367F-EB7C-4930-A030-1527B2985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16925" y="522296"/>
            <a:ext cx="3259138" cy="5180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64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CBD1-BF0D-443C-B4A0-6A7115EE6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15" y="522295"/>
            <a:ext cx="6972014" cy="510977"/>
          </a:xfrm>
          <a:prstGeom prst="rect">
            <a:avLst/>
          </a:prstGeom>
        </p:spPr>
        <p:txBody>
          <a:bodyPr tIns="36000" bIns="36000" anchor="b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06C8A-41FC-42DF-B137-B80548CC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8802B1-7E1D-4137-A5E9-524E03AAEE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611" y="1637414"/>
            <a:ext cx="6972015" cy="449192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EBD1D04-626A-4779-BA3C-802FBBCB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13" y="1085860"/>
            <a:ext cx="6972014" cy="365125"/>
          </a:xfrm>
          <a:prstGeom prst="rect">
            <a:avLst/>
          </a:prstGeom>
        </p:spPr>
        <p:txBody>
          <a:bodyPr tIns="36000" b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9FB8DD-E770-4F3E-8290-977D8E750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838" y="0"/>
            <a:ext cx="4656162" cy="61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0B12A3-98BF-4186-9306-F7367966C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2879" y="6319011"/>
            <a:ext cx="4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5C5A59"/>
                </a:solidFill>
              </a:defRPr>
            </a:lvl1pPr>
          </a:lstStyle>
          <a:p>
            <a:fld id="{65DB62B0-A595-463A-B2EE-387080CABF9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5DA254F-F50B-4CA1-B9A5-6214FC1F633F}"/>
              </a:ext>
            </a:extLst>
          </p:cNvPr>
          <p:cNvGrpSpPr/>
          <p:nvPr userDrawn="1"/>
        </p:nvGrpSpPr>
        <p:grpSpPr>
          <a:xfrm>
            <a:off x="512588" y="6209951"/>
            <a:ext cx="11236188" cy="491365"/>
            <a:chOff x="512588" y="6209951"/>
            <a:chExt cx="11236188" cy="49136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4488824-48AB-45FB-88F9-A208216C74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512588" y="6356339"/>
              <a:ext cx="3294000" cy="203099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59F5690-AD4B-402A-B25F-7255C5B236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9786776" y="6209951"/>
              <a:ext cx="1962000" cy="491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074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75" r:id="rId4"/>
    <p:sldLayoutId id="2147483676" r:id="rId5"/>
    <p:sldLayoutId id="2147483678" r:id="rId6"/>
    <p:sldLayoutId id="2147483677" r:id="rId7"/>
    <p:sldLayoutId id="2147483670" r:id="rId8"/>
    <p:sldLayoutId id="2147483679" r:id="rId9"/>
    <p:sldLayoutId id="2147483671" r:id="rId10"/>
    <p:sldLayoutId id="2147483672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9" r:id="rId17"/>
    <p:sldLayoutId id="2147483667" r:id="rId18"/>
    <p:sldLayoutId id="2147483668" r:id="rId19"/>
    <p:sldLayoutId id="2147483682" r:id="rId20"/>
    <p:sldLayoutId id="2147483681" r:id="rId21"/>
    <p:sldLayoutId id="2147483683" r:id="rId22"/>
    <p:sldLayoutId id="2147483684" r:id="rId23"/>
    <p:sldLayoutId id="2147483674" r:id="rId24"/>
    <p:sldLayoutId id="2147483673" r:id="rId25"/>
    <p:sldLayoutId id="2147483685" r:id="rId26"/>
    <p:sldLayoutId id="2147483686" r:id="rId27"/>
    <p:sldLayoutId id="2147483687" r:id="rId28"/>
    <p:sldLayoutId id="2147483688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39.png"/><Relationship Id="rId4" Type="http://schemas.openxmlformats.org/officeDocument/2006/relationships/image" Target="../media/image5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11" Type="http://schemas.openxmlformats.org/officeDocument/2006/relationships/image" Target="../media/image69.jpg"/><Relationship Id="rId5" Type="http://schemas.openxmlformats.org/officeDocument/2006/relationships/image" Target="../media/image63.png"/><Relationship Id="rId15" Type="http://schemas.openxmlformats.org/officeDocument/2006/relationships/image" Target="../media/image72.jpg"/><Relationship Id="rId10" Type="http://schemas.openxmlformats.org/officeDocument/2006/relationships/image" Target="../media/image68.jpg"/><Relationship Id="rId4" Type="http://schemas.openxmlformats.org/officeDocument/2006/relationships/image" Target="../media/image62.jpg"/><Relationship Id="rId9" Type="http://schemas.openxmlformats.org/officeDocument/2006/relationships/image" Target="../media/image67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2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10" Type="http://schemas.openxmlformats.org/officeDocument/2006/relationships/image" Target="../media/image78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39.png"/><Relationship Id="rId5" Type="http://schemas.openxmlformats.org/officeDocument/2006/relationships/image" Target="../media/image43.jpg"/><Relationship Id="rId10" Type="http://schemas.openxmlformats.org/officeDocument/2006/relationships/image" Target="../media/image48.jpeg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3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E358DA24-89DC-4285-89F3-1E5361EE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86" y="2628052"/>
            <a:ext cx="11261427" cy="1264015"/>
          </a:xfrm>
        </p:spPr>
        <p:txBody>
          <a:bodyPr/>
          <a:lstStyle/>
          <a:p>
            <a:r>
              <a:rPr lang="ru-RU" sz="4400" dirty="0"/>
              <a:t>Печатающие устройства текущие реалии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5E115DDC-6BB5-4699-A94B-E59662840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ru-RU" dirty="0"/>
              <a:t>Кратко о текущей ситуации на рынке печатающих устройств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AD9C5DB-369E-41E8-944C-DA16C9967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Орлов Алексей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EA062FB-9851-4290-A911-0E6526100C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5268" y="5879805"/>
            <a:ext cx="8648990" cy="406985"/>
          </a:xfrm>
        </p:spPr>
        <p:txBody>
          <a:bodyPr/>
          <a:lstStyle/>
          <a:p>
            <a:r>
              <a:rPr lang="ru-RU" dirty="0"/>
              <a:t>Менеджер по развитию решений департамента продуктовой и технической экспертизы</a:t>
            </a:r>
          </a:p>
        </p:txBody>
      </p:sp>
    </p:spTree>
    <p:extLst>
      <p:ext uri="{BB962C8B-B14F-4D97-AF65-F5344CB8AC3E}">
        <p14:creationId xmlns:p14="http://schemas.microsoft.com/office/powerpoint/2010/main" val="1188426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4D0A5-E18A-46EB-A081-1A9A7798E0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2700">
              <a:spcBef>
                <a:spcPts val="105"/>
              </a:spcBef>
            </a:pPr>
            <a:r>
              <a:rPr lang="ru-RU" sz="3600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Полноцветные машины формата А3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2BECBE-511B-4917-8918-9AE1BDC6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10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EDA62D-7EED-4178-96D0-C1DB81880B63}"/>
              </a:ext>
            </a:extLst>
          </p:cNvPr>
          <p:cNvSpPr/>
          <p:nvPr/>
        </p:nvSpPr>
        <p:spPr bwMode="auto">
          <a:xfrm>
            <a:off x="343947" y="2950852"/>
            <a:ext cx="1465819" cy="367256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marR="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0" marR="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0" marR="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0" marR="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  <a:lvl6pPr marL="0" marR="0" indent="22860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6pPr>
            <a:lvl7pPr marL="0" marR="0" indent="2743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7pPr>
            <a:lvl8pPr marL="0" marR="0" indent="3200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8pPr>
            <a:lvl9pPr marL="0" marR="0" indent="3657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solidFill>
                  <a:srgbClr val="7030A0"/>
                </a:solidFill>
                <a:latin typeface="Arial"/>
                <a:cs typeface="Arial"/>
              </a:rPr>
              <a:t>MC2501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spc="0" dirty="0">
                <a:ln>
                  <a:noFill/>
                </a:ln>
                <a:solidFill>
                  <a:srgbClr val="7030A0"/>
                </a:solidFill>
                <a:latin typeface="Arial"/>
                <a:cs typeface="Arial"/>
              </a:rPr>
              <a:t>25 стр./мин.</a:t>
            </a:r>
            <a:endParaRPr sz="1600" b="0" i="0" u="none" strike="noStrike" cap="none" spc="0" dirty="0">
              <a:ln>
                <a:noFill/>
              </a:ln>
              <a:solidFill>
                <a:srgbClr val="7030A0"/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795F5C1-C8C7-461E-961B-CAEADFB8A13A}"/>
              </a:ext>
            </a:extLst>
          </p:cNvPr>
          <p:cNvSpPr/>
          <p:nvPr/>
        </p:nvSpPr>
        <p:spPr bwMode="auto">
          <a:xfrm>
            <a:off x="2261038" y="2954422"/>
            <a:ext cx="1465819" cy="367256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</a:defRPr>
            </a:defPPr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0" marR="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0" marR="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0" marR="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0" marR="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  <a:lvl6pPr marL="0" marR="0" indent="22860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6pPr>
            <a:lvl7pPr marL="0" marR="0" indent="2743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7pPr>
            <a:lvl8pPr marL="0" marR="0" indent="3200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8pPr>
            <a:lvl9pPr marL="0" marR="0" indent="3657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solidFill>
                  <a:srgbClr val="7030A0"/>
                </a:solidFill>
                <a:latin typeface="Arial"/>
                <a:cs typeface="Arial"/>
              </a:rPr>
              <a:t>MC3501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dirty="0">
                <a:solidFill>
                  <a:srgbClr val="7030A0"/>
                </a:solidFill>
                <a:latin typeface="Arial"/>
                <a:cs typeface="Arial"/>
              </a:rPr>
              <a:t>3</a:t>
            </a:r>
            <a:r>
              <a:rPr lang="ru-RU" sz="1600" b="1" i="0" u="none" strike="noStrike" cap="none" spc="0" dirty="0">
                <a:ln>
                  <a:noFill/>
                </a:ln>
                <a:solidFill>
                  <a:srgbClr val="7030A0"/>
                </a:solidFill>
                <a:latin typeface="Arial"/>
                <a:cs typeface="Arial"/>
              </a:rPr>
              <a:t>5 стр./мин.</a:t>
            </a:r>
            <a:endParaRPr sz="1600" b="0" i="0" u="none" strike="noStrike" cap="none" spc="0" dirty="0">
              <a:ln>
                <a:noFill/>
              </a:ln>
              <a:solidFill>
                <a:srgbClr val="7030A0"/>
              </a:solidFill>
              <a:latin typeface="Arial"/>
              <a:cs typeface="Arial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F4E0570-BBD3-4FC2-A5DB-6E93B1F7465F}"/>
              </a:ext>
            </a:extLst>
          </p:cNvPr>
          <p:cNvGrpSpPr/>
          <p:nvPr/>
        </p:nvGrpSpPr>
        <p:grpSpPr>
          <a:xfrm>
            <a:off x="343947" y="3706970"/>
            <a:ext cx="3542497" cy="2081924"/>
            <a:chOff x="4339413" y="1244108"/>
            <a:chExt cx="3542497" cy="2081924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022DC5A-9DFE-4BAA-9809-75F6FD668691}"/>
                </a:ext>
              </a:extLst>
            </p:cNvPr>
            <p:cNvSpPr/>
            <p:nvPr/>
          </p:nvSpPr>
          <p:spPr bwMode="auto">
            <a:xfrm>
              <a:off x="6416091" y="2932217"/>
              <a:ext cx="1465819" cy="36725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600" b="1" dirty="0">
                  <a:solidFill>
                    <a:srgbClr val="7030A0"/>
                  </a:solidFill>
                  <a:latin typeface="Arial"/>
                  <a:cs typeface="Arial"/>
                </a:rPr>
                <a:t>MC5501</a:t>
              </a:r>
            </a:p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600" b="1" dirty="0">
                  <a:solidFill>
                    <a:srgbClr val="7030A0"/>
                  </a:solidFill>
                  <a:latin typeface="Arial"/>
                  <a:cs typeface="Arial"/>
                </a:rPr>
                <a:t>5</a:t>
              </a:r>
              <a:r>
                <a:rPr lang="ru-RU" sz="1600" b="1" i="0" u="none" strike="noStrike" cap="none" spc="0" dirty="0">
                  <a:ln>
                    <a:noFill/>
                  </a:ln>
                  <a:solidFill>
                    <a:srgbClr val="7030A0"/>
                  </a:solidFill>
                  <a:latin typeface="Arial"/>
                  <a:cs typeface="Arial"/>
                </a:rPr>
                <a:t>5 стр./мин.</a:t>
              </a:r>
              <a:endParaRPr sz="1600" b="0" i="0" u="none" strike="noStrike" cap="none" spc="0" dirty="0">
                <a:ln>
                  <a:noFill/>
                </a:ln>
                <a:solidFill>
                  <a:srgbClr val="7030A0"/>
                </a:solidFill>
                <a:latin typeface="Arial"/>
                <a:cs typeface="Arial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7EC73A2-51D6-4807-A695-DC5E9FE41A1D}"/>
                </a:ext>
              </a:extLst>
            </p:cNvPr>
            <p:cNvSpPr/>
            <p:nvPr/>
          </p:nvSpPr>
          <p:spPr bwMode="auto">
            <a:xfrm>
              <a:off x="4339413" y="2958776"/>
              <a:ext cx="1465819" cy="36725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600" b="1" dirty="0">
                  <a:solidFill>
                    <a:srgbClr val="7030A0"/>
                  </a:solidFill>
                  <a:latin typeface="Arial"/>
                  <a:cs typeface="Arial"/>
                </a:rPr>
                <a:t>MC4501</a:t>
              </a:r>
            </a:p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600" b="1" dirty="0">
                  <a:solidFill>
                    <a:srgbClr val="7030A0"/>
                  </a:solidFill>
                  <a:latin typeface="Arial"/>
                  <a:cs typeface="Arial"/>
                </a:rPr>
                <a:t>4</a:t>
              </a:r>
              <a:r>
                <a:rPr lang="ru-RU" sz="1600" b="1" i="0" u="none" strike="noStrike" cap="none" spc="0" dirty="0">
                  <a:ln>
                    <a:noFill/>
                  </a:ln>
                  <a:solidFill>
                    <a:srgbClr val="7030A0"/>
                  </a:solidFill>
                  <a:latin typeface="Arial"/>
                  <a:cs typeface="Arial"/>
                </a:rPr>
                <a:t>5 стр./мин.</a:t>
              </a:r>
              <a:endParaRPr sz="1600" b="0" i="0" u="none" strike="noStrike" cap="none" spc="0" dirty="0">
                <a:ln>
                  <a:noFill/>
                </a:ln>
                <a:solidFill>
                  <a:srgbClr val="7030A0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7B54E1D-D445-4070-8046-FF6A11479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436644" y="1269156"/>
              <a:ext cx="1174095" cy="162008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FA9F207-A897-4047-8385-590F415AC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465370" y="1244108"/>
              <a:ext cx="1174095" cy="16200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7C918D-1E30-490C-B454-C22D9E9FC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06899" y="1210268"/>
            <a:ext cx="1174095" cy="16200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49194D-862F-4B00-AB48-0B66276A3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4198" y="1210268"/>
            <a:ext cx="1174095" cy="16200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97A90D-7C2F-4C18-8970-B3A0581486AC}"/>
              </a:ext>
            </a:extLst>
          </p:cNvPr>
          <p:cNvSpPr txBox="1"/>
          <p:nvPr/>
        </p:nvSpPr>
        <p:spPr bwMode="auto">
          <a:xfrm>
            <a:off x="5571883" y="1356911"/>
            <a:ext cx="546735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Скорость печати 25,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3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5,45, 55 стр. в мин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lang="ru-RU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Базовая конфигурация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Главный блок МФУ, блок сканера с 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ADF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, лоток для подачи бумаги на 550 листов формата А4. Лоток для подачи бумаги на 550 листов формата А3 является обязательной опцией, докупается отдельно. </a:t>
            </a:r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lvl="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Разрешение печати 4800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x1200 dpi</a:t>
            </a:r>
            <a:endParaRPr lang="ru-RU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lvl="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Скорость сканирования до 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20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0 стр. в мин.</a:t>
            </a:r>
            <a:endParaRPr dirty="0"/>
          </a:p>
          <a:p>
            <a:pPr marL="285750" lvl="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ADF 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в комплекте на 200 листов</a:t>
            </a:r>
            <a:endParaRPr dirty="0"/>
          </a:p>
          <a:p>
            <a:pPr marL="285750" lvl="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Дисплей 10,1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”</a:t>
            </a:r>
            <a:endParaRPr lang="ru-RU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Финишное оборудование опционально</a:t>
            </a:r>
            <a:endParaRPr dirty="0"/>
          </a:p>
          <a:p>
            <a:pPr marL="28575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Нагрузка печати до 50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K 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стр. в месяц</a:t>
            </a:r>
            <a:endParaRPr dirty="0"/>
          </a:p>
          <a:p>
            <a:pPr marL="28575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ru-RU" sz="1600" dirty="0" err="1">
                <a:solidFill>
                  <a:srgbClr val="002060"/>
                </a:solidFill>
                <a:latin typeface="Arial"/>
                <a:cs typeface="Arial"/>
              </a:rPr>
              <a:t>Четырехядерный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 процессор 1,2</a:t>
            </a:r>
            <a:r>
              <a:rPr lang="en-US" sz="1600" dirty="0" err="1">
                <a:solidFill>
                  <a:srgbClr val="002060"/>
                </a:solidFill>
                <a:latin typeface="Arial"/>
                <a:cs typeface="Arial"/>
              </a:rPr>
              <a:t>Mhz</a:t>
            </a:r>
            <a:endParaRPr lang="en-U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Память 4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Gb</a:t>
            </a:r>
            <a:endParaRPr lang="ru-RU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Тонеры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монохром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: 5 000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, 15 000, 25 000 стр. </a:t>
            </a:r>
            <a:endParaRPr dirty="0"/>
          </a:p>
          <a:p>
            <a:pPr>
              <a:buClr>
                <a:srgbClr val="46B4BE"/>
              </a:buClr>
              <a:defRPr/>
            </a:pP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                    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цвет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: 5 000, 12 000, 20 000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стр.</a:t>
            </a:r>
          </a:p>
          <a:p>
            <a:pPr>
              <a:buClr>
                <a:srgbClr val="46B4BE"/>
              </a:buClr>
              <a:defRPr/>
            </a:pPr>
            <a:endParaRPr dirty="0"/>
          </a:p>
          <a:p>
            <a:pPr marL="285750" indent="-285750">
              <a:buClr>
                <a:srgbClr val="46B4BE"/>
              </a:buClr>
              <a:buFont typeface="Wingdings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Тонеры: монохром: 5 000, 15 000, 25 000 и 47 700 стр. Цвет: 5 000, 12 000, 20 000 и 46 900 стр.</a:t>
            </a:r>
            <a:endParaRPr lang="ru-RU" sz="1600" dirty="0"/>
          </a:p>
          <a:p>
            <a:pPr marL="285750" indent="-285750">
              <a:buClr>
                <a:srgbClr val="46B4BE"/>
              </a:buClr>
              <a:buFont typeface="Wingdings"/>
              <a:buChar char="§"/>
              <a:defRPr/>
            </a:pPr>
            <a:endParaRPr lang="ru-RU"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18414F-71BC-463A-BB86-FA2D825FB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446" y="259945"/>
            <a:ext cx="1794105" cy="9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11</a:t>
            </a:fld>
            <a:endParaRPr lang="ru-RU"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525FE3F5-83A2-4398-8ABF-D986F78AE0FA}"/>
              </a:ext>
            </a:extLst>
          </p:cNvPr>
          <p:cNvSpPr txBox="1">
            <a:spLocks/>
          </p:cNvSpPr>
          <p:nvPr/>
        </p:nvSpPr>
        <p:spPr>
          <a:xfrm>
            <a:off x="1004721" y="371534"/>
            <a:ext cx="4926295" cy="505908"/>
          </a:xfrm>
          <a:prstGeom prst="rect">
            <a:avLst/>
          </a:prstGeom>
        </p:spPr>
        <p:txBody>
          <a:bodyPr vert="horz" wrap="square" lIns="0" tIns="13335" rIns="0" bIns="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Расходные материалы</a:t>
            </a: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A772E0BF-2E97-401A-B196-BDC9153DB491}"/>
              </a:ext>
            </a:extLst>
          </p:cNvPr>
          <p:cNvSpPr txBox="1"/>
          <p:nvPr/>
        </p:nvSpPr>
        <p:spPr>
          <a:xfrm>
            <a:off x="539597" y="1438402"/>
            <a:ext cx="9763125" cy="1247775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1385570">
              <a:lnSpc>
                <a:spcPct val="100000"/>
              </a:lnSpc>
              <a:spcBef>
                <a:spcPts val="1010"/>
              </a:spcBef>
            </a:pPr>
            <a:r>
              <a:rPr sz="2000" b="1" spc="-15" dirty="0">
                <a:solidFill>
                  <a:srgbClr val="006FC0"/>
                </a:solidFill>
                <a:latin typeface="Tahoma"/>
                <a:cs typeface="Tahoma"/>
              </a:rPr>
              <a:t>Расходные</a:t>
            </a:r>
            <a:r>
              <a:rPr sz="2000" b="1" spc="-10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000" b="1" spc="-25" dirty="0">
                <a:solidFill>
                  <a:srgbClr val="006FC0"/>
                </a:solidFill>
                <a:latin typeface="Tahoma"/>
                <a:cs typeface="Tahoma"/>
              </a:rPr>
              <a:t>материалы</a:t>
            </a:r>
            <a:r>
              <a:rPr sz="2000" b="1" spc="-15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Tahoma"/>
                <a:cs typeface="Tahoma"/>
              </a:rPr>
              <a:t>для</a:t>
            </a:r>
            <a:r>
              <a:rPr sz="2000" b="1" spc="-11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000" b="1" spc="-20" dirty="0">
                <a:solidFill>
                  <a:srgbClr val="6F2F9F"/>
                </a:solidFill>
                <a:latin typeface="Tahoma"/>
                <a:cs typeface="Tahoma"/>
              </a:rPr>
              <a:t>Lexmark</a:t>
            </a:r>
            <a:r>
              <a:rPr sz="2000" b="1" spc="35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2000" b="1" spc="-75" dirty="0">
                <a:solidFill>
                  <a:srgbClr val="006FC0"/>
                </a:solidFill>
                <a:latin typeface="Tahoma"/>
                <a:cs typeface="Tahoma"/>
              </a:rPr>
              <a:t>-</a:t>
            </a:r>
            <a:r>
              <a:rPr sz="2000" b="1" spc="-10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Tahoma"/>
                <a:cs typeface="Tahoma"/>
              </a:rPr>
              <a:t>теперь</a:t>
            </a:r>
            <a:r>
              <a:rPr sz="2000" b="1" spc="-14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000" b="1" spc="30" dirty="0">
                <a:solidFill>
                  <a:srgbClr val="006FC0"/>
                </a:solidFill>
                <a:latin typeface="Tahoma"/>
                <a:cs typeface="Tahoma"/>
              </a:rPr>
              <a:t>под</a:t>
            </a:r>
            <a:r>
              <a:rPr sz="2000" b="1" spc="-13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000" b="1" spc="15" dirty="0">
                <a:solidFill>
                  <a:srgbClr val="006FC0"/>
                </a:solidFill>
                <a:latin typeface="Tahoma"/>
                <a:cs typeface="Tahoma"/>
              </a:rPr>
              <a:t>брендом</a:t>
            </a:r>
            <a:r>
              <a:rPr sz="2000" b="1" spc="-11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000" b="1" spc="5" dirty="0">
                <a:solidFill>
                  <a:srgbClr val="6F2F9F"/>
                </a:solidFill>
                <a:latin typeface="Tahoma"/>
                <a:cs typeface="Tahoma"/>
              </a:rPr>
              <a:t>Fplus</a:t>
            </a:r>
            <a:endParaRPr sz="2000" dirty="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550"/>
              </a:spcBef>
              <a:buChar char="-"/>
              <a:tabLst>
                <a:tab pos="299085" algn="l"/>
                <a:tab pos="299720" algn="l"/>
              </a:tabLst>
            </a:pPr>
            <a:r>
              <a:rPr sz="1200" b="1" spc="-10" dirty="0">
                <a:latin typeface="Tahoma"/>
                <a:cs typeface="Tahoma"/>
              </a:rPr>
              <a:t>ориг</a:t>
            </a:r>
            <a:r>
              <a:rPr sz="1200" b="1" spc="-15" dirty="0">
                <a:latin typeface="Tahoma"/>
                <a:cs typeface="Tahoma"/>
              </a:rPr>
              <a:t>инальные</a:t>
            </a:r>
            <a:r>
              <a:rPr sz="1200" b="1" spc="-10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ком</a:t>
            </a:r>
            <a:r>
              <a:rPr sz="1200" b="1" dirty="0">
                <a:latin typeface="Tahoma"/>
                <a:cs typeface="Tahoma"/>
              </a:rPr>
              <a:t>по</a:t>
            </a:r>
            <a:r>
              <a:rPr sz="1200" b="1" spc="-5" dirty="0">
                <a:latin typeface="Tahoma"/>
                <a:cs typeface="Tahoma"/>
              </a:rPr>
              <a:t>не</a:t>
            </a:r>
            <a:r>
              <a:rPr sz="1200" b="1" spc="-15" dirty="0">
                <a:latin typeface="Tahoma"/>
                <a:cs typeface="Tahoma"/>
              </a:rPr>
              <a:t>н</a:t>
            </a:r>
            <a:r>
              <a:rPr sz="1200" b="1" spc="-30" dirty="0">
                <a:latin typeface="Tahoma"/>
                <a:cs typeface="Tahoma"/>
              </a:rPr>
              <a:t>ты</a:t>
            </a:r>
            <a:endParaRPr sz="1200" dirty="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720"/>
              </a:spcBef>
              <a:buChar char="-"/>
              <a:tabLst>
                <a:tab pos="299085" algn="l"/>
                <a:tab pos="299720" algn="l"/>
              </a:tabLst>
            </a:pPr>
            <a:r>
              <a:rPr sz="1200" b="1" dirty="0">
                <a:latin typeface="Tahoma"/>
                <a:cs typeface="Tahoma"/>
              </a:rPr>
              <a:t>со</a:t>
            </a:r>
            <a:r>
              <a:rPr sz="1200" b="1" spc="-5" dirty="0">
                <a:latin typeface="Tahoma"/>
                <a:cs typeface="Tahoma"/>
              </a:rPr>
              <a:t>б</a:t>
            </a:r>
            <a:r>
              <a:rPr sz="1200" b="1" spc="-30" dirty="0">
                <a:latin typeface="Tahoma"/>
                <a:cs typeface="Tahoma"/>
              </a:rPr>
              <a:t>л</a:t>
            </a:r>
            <a:r>
              <a:rPr sz="1200" b="1" spc="-50" dirty="0">
                <a:latin typeface="Tahoma"/>
                <a:cs typeface="Tahoma"/>
              </a:rPr>
              <a:t>ю</a:t>
            </a:r>
            <a:r>
              <a:rPr sz="1200" b="1" spc="45" dirty="0">
                <a:latin typeface="Tahoma"/>
                <a:cs typeface="Tahoma"/>
              </a:rPr>
              <a:t>д</a:t>
            </a:r>
            <a:r>
              <a:rPr sz="1200" b="1" spc="-10" dirty="0">
                <a:latin typeface="Tahoma"/>
                <a:cs typeface="Tahoma"/>
              </a:rPr>
              <a:t>е</a:t>
            </a:r>
            <a:r>
              <a:rPr sz="1200" b="1" spc="-5" dirty="0">
                <a:latin typeface="Tahoma"/>
                <a:cs typeface="Tahoma"/>
              </a:rPr>
              <a:t>н</a:t>
            </a:r>
            <a:r>
              <a:rPr sz="1200" b="1" spc="-10" dirty="0">
                <a:latin typeface="Tahoma"/>
                <a:cs typeface="Tahoma"/>
              </a:rPr>
              <a:t>ие</a:t>
            </a:r>
            <a:r>
              <a:rPr sz="1200" b="1" spc="-85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т</a:t>
            </a:r>
            <a:r>
              <a:rPr sz="1200" b="1" spc="-15" dirty="0">
                <a:latin typeface="Tahoma"/>
                <a:cs typeface="Tahoma"/>
              </a:rPr>
              <a:t>ехн</a:t>
            </a:r>
            <a:r>
              <a:rPr sz="1200" b="1" spc="-5" dirty="0">
                <a:latin typeface="Tahoma"/>
                <a:cs typeface="Tahoma"/>
              </a:rPr>
              <a:t>о</a:t>
            </a:r>
            <a:r>
              <a:rPr sz="1200" b="1" spc="-35" dirty="0">
                <a:latin typeface="Tahoma"/>
                <a:cs typeface="Tahoma"/>
              </a:rPr>
              <a:t>лог</a:t>
            </a:r>
            <a:r>
              <a:rPr sz="1200" b="1" spc="-5" dirty="0">
                <a:latin typeface="Tahoma"/>
                <a:cs typeface="Tahoma"/>
              </a:rPr>
              <a:t>ии</a:t>
            </a:r>
            <a:r>
              <a:rPr sz="1200" b="1" spc="-110" dirty="0">
                <a:latin typeface="Tahoma"/>
                <a:cs typeface="Tahoma"/>
              </a:rPr>
              <a:t> </a:t>
            </a:r>
            <a:r>
              <a:rPr sz="1200" b="1" spc="-5" dirty="0">
                <a:latin typeface="Tahoma"/>
                <a:cs typeface="Tahoma"/>
              </a:rPr>
              <a:t>и</a:t>
            </a:r>
            <a:r>
              <a:rPr sz="1200" b="1" spc="-6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ко</a:t>
            </a:r>
            <a:r>
              <a:rPr sz="1200" b="1" spc="-5" dirty="0">
                <a:latin typeface="Tahoma"/>
                <a:cs typeface="Tahoma"/>
              </a:rPr>
              <a:t>н</a:t>
            </a:r>
            <a:r>
              <a:rPr sz="1200" b="1" dirty="0">
                <a:latin typeface="Tahoma"/>
                <a:cs typeface="Tahoma"/>
              </a:rPr>
              <a:t>тр</a:t>
            </a:r>
            <a:r>
              <a:rPr sz="1200" b="1" spc="-5" dirty="0">
                <a:latin typeface="Tahoma"/>
                <a:cs typeface="Tahoma"/>
              </a:rPr>
              <a:t>о</a:t>
            </a:r>
            <a:r>
              <a:rPr sz="1200" b="1" spc="-40" dirty="0">
                <a:latin typeface="Tahoma"/>
                <a:cs typeface="Tahoma"/>
              </a:rPr>
              <a:t>ля</a:t>
            </a:r>
            <a:r>
              <a:rPr sz="1200" b="1" spc="-95" dirty="0">
                <a:latin typeface="Tahoma"/>
                <a:cs typeface="Tahoma"/>
              </a:rPr>
              <a:t> </a:t>
            </a:r>
            <a:r>
              <a:rPr sz="1200" b="1" spc="-35" dirty="0">
                <a:latin typeface="Tahoma"/>
                <a:cs typeface="Tahoma"/>
              </a:rPr>
              <a:t>кач</a:t>
            </a:r>
            <a:r>
              <a:rPr sz="1200" b="1" spc="-10" dirty="0">
                <a:latin typeface="Tahoma"/>
                <a:cs typeface="Tahoma"/>
              </a:rPr>
              <a:t>е</a:t>
            </a:r>
            <a:r>
              <a:rPr sz="1200" b="1" spc="-15" dirty="0">
                <a:latin typeface="Tahoma"/>
                <a:cs typeface="Tahoma"/>
              </a:rPr>
              <a:t>ст</a:t>
            </a:r>
            <a:r>
              <a:rPr sz="1200" b="1" spc="-35" dirty="0">
                <a:latin typeface="Tahoma"/>
                <a:cs typeface="Tahoma"/>
              </a:rPr>
              <a:t>ва</a:t>
            </a:r>
            <a:endParaRPr sz="1200" dirty="0">
              <a:latin typeface="Tahoma"/>
              <a:cs typeface="Tahoma"/>
            </a:endParaRPr>
          </a:p>
          <a:p>
            <a:pPr marL="299085" indent="-287020">
              <a:lnSpc>
                <a:spcPct val="100000"/>
              </a:lnSpc>
              <a:spcBef>
                <a:spcPts val="720"/>
              </a:spcBef>
              <a:buChar char="-"/>
              <a:tabLst>
                <a:tab pos="299085" algn="l"/>
                <a:tab pos="299720" algn="l"/>
              </a:tabLst>
            </a:pPr>
            <a:r>
              <a:rPr sz="1200" b="1" spc="-25" dirty="0">
                <a:latin typeface="Tahoma"/>
                <a:cs typeface="Tahoma"/>
              </a:rPr>
              <a:t>вып</a:t>
            </a:r>
            <a:r>
              <a:rPr sz="1200" b="1" spc="-5" dirty="0">
                <a:latin typeface="Tahoma"/>
                <a:cs typeface="Tahoma"/>
              </a:rPr>
              <a:t>о</a:t>
            </a:r>
            <a:r>
              <a:rPr sz="1200" b="1" spc="-15" dirty="0">
                <a:latin typeface="Tahoma"/>
                <a:cs typeface="Tahoma"/>
              </a:rPr>
              <a:t>лне</a:t>
            </a:r>
            <a:r>
              <a:rPr sz="1200" b="1" spc="-5" dirty="0">
                <a:latin typeface="Tahoma"/>
                <a:cs typeface="Tahoma"/>
              </a:rPr>
              <a:t>н</a:t>
            </a:r>
            <a:r>
              <a:rPr sz="1200" b="1" spc="-10" dirty="0">
                <a:latin typeface="Tahoma"/>
                <a:cs typeface="Tahoma"/>
              </a:rPr>
              <a:t>ие</a:t>
            </a:r>
            <a:r>
              <a:rPr sz="1200" b="1" spc="-95" dirty="0">
                <a:latin typeface="Tahoma"/>
                <a:cs typeface="Tahoma"/>
              </a:rPr>
              <a:t> </a:t>
            </a:r>
            <a:r>
              <a:rPr sz="1200" b="1" spc="-80" dirty="0">
                <a:latin typeface="Tahoma"/>
                <a:cs typeface="Tahoma"/>
              </a:rPr>
              <a:t>г</a:t>
            </a:r>
            <a:r>
              <a:rPr sz="1200" b="1" spc="-15" dirty="0">
                <a:latin typeface="Tahoma"/>
                <a:cs typeface="Tahoma"/>
              </a:rPr>
              <a:t>арант</a:t>
            </a:r>
            <a:r>
              <a:rPr sz="1200" b="1" spc="-5" dirty="0">
                <a:latin typeface="Tahoma"/>
                <a:cs typeface="Tahoma"/>
              </a:rPr>
              <a:t>ийн</a:t>
            </a:r>
            <a:r>
              <a:rPr sz="1200" b="1" spc="-35" dirty="0">
                <a:latin typeface="Tahoma"/>
                <a:cs typeface="Tahoma"/>
              </a:rPr>
              <a:t>ы</a:t>
            </a:r>
            <a:r>
              <a:rPr sz="1200" b="1" spc="-20" dirty="0">
                <a:latin typeface="Tahoma"/>
                <a:cs typeface="Tahoma"/>
              </a:rPr>
              <a:t>х</a:t>
            </a:r>
            <a:r>
              <a:rPr sz="1200" b="1" spc="-110" dirty="0">
                <a:latin typeface="Tahoma"/>
                <a:cs typeface="Tahoma"/>
              </a:rPr>
              <a:t> </a:t>
            </a:r>
            <a:r>
              <a:rPr sz="1200" b="1" spc="-5" dirty="0">
                <a:latin typeface="Tahoma"/>
                <a:cs typeface="Tahoma"/>
              </a:rPr>
              <a:t>об</a:t>
            </a:r>
            <a:r>
              <a:rPr sz="1200" b="1" spc="-50" dirty="0">
                <a:latin typeface="Tahoma"/>
                <a:cs typeface="Tahoma"/>
              </a:rPr>
              <a:t>я</a:t>
            </a:r>
            <a:r>
              <a:rPr sz="1200" b="1" spc="-20" dirty="0">
                <a:latin typeface="Tahoma"/>
                <a:cs typeface="Tahoma"/>
              </a:rPr>
              <a:t>зат</a:t>
            </a:r>
            <a:r>
              <a:rPr sz="1200" b="1" spc="-10" dirty="0">
                <a:latin typeface="Tahoma"/>
                <a:cs typeface="Tahoma"/>
              </a:rPr>
              <a:t>е</a:t>
            </a:r>
            <a:r>
              <a:rPr sz="1200" b="1" spc="-20" dirty="0">
                <a:latin typeface="Tahoma"/>
                <a:cs typeface="Tahoma"/>
              </a:rPr>
              <a:t>льст</a:t>
            </a:r>
            <a:r>
              <a:rPr sz="1200" b="1" spc="-35" dirty="0">
                <a:latin typeface="Tahoma"/>
                <a:cs typeface="Tahoma"/>
              </a:rPr>
              <a:t>в</a:t>
            </a:r>
            <a:r>
              <a:rPr sz="1200" b="1" spc="-5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п</a:t>
            </a:r>
            <a:r>
              <a:rPr sz="1200" b="1" spc="15" dirty="0">
                <a:latin typeface="Tahoma"/>
                <a:cs typeface="Tahoma"/>
              </a:rPr>
              <a:t>ри</a:t>
            </a:r>
            <a:r>
              <a:rPr sz="1200" b="1" spc="-85" dirty="0">
                <a:latin typeface="Tahoma"/>
                <a:cs typeface="Tahoma"/>
              </a:rPr>
              <a:t> </a:t>
            </a:r>
            <a:r>
              <a:rPr sz="1200" b="1" spc="-5" dirty="0">
                <a:latin typeface="Tahoma"/>
                <a:cs typeface="Tahoma"/>
              </a:rPr>
              <a:t>ис</a:t>
            </a:r>
            <a:r>
              <a:rPr sz="1200" b="1" dirty="0">
                <a:latin typeface="Tahoma"/>
                <a:cs typeface="Tahoma"/>
              </a:rPr>
              <a:t>п</a:t>
            </a:r>
            <a:r>
              <a:rPr sz="1200" b="1" spc="-5" dirty="0">
                <a:latin typeface="Tahoma"/>
                <a:cs typeface="Tahoma"/>
              </a:rPr>
              <a:t>о</a:t>
            </a:r>
            <a:r>
              <a:rPr sz="1200" b="1" spc="-10" dirty="0">
                <a:latin typeface="Tahoma"/>
                <a:cs typeface="Tahoma"/>
              </a:rPr>
              <a:t>льзо</a:t>
            </a:r>
            <a:r>
              <a:rPr sz="1200" b="1" spc="-35" dirty="0">
                <a:latin typeface="Tahoma"/>
                <a:cs typeface="Tahoma"/>
              </a:rPr>
              <a:t>в</a:t>
            </a:r>
            <a:r>
              <a:rPr sz="1200" b="1" spc="-40" dirty="0">
                <a:latin typeface="Tahoma"/>
                <a:cs typeface="Tahoma"/>
              </a:rPr>
              <a:t>а</a:t>
            </a:r>
            <a:r>
              <a:rPr sz="1200" b="1" spc="-5" dirty="0">
                <a:latin typeface="Tahoma"/>
                <a:cs typeface="Tahoma"/>
              </a:rPr>
              <a:t>нии</a:t>
            </a:r>
            <a:endParaRPr sz="1200" dirty="0">
              <a:latin typeface="Tahoma"/>
              <a:cs typeface="Tahoma"/>
            </a:endParaRPr>
          </a:p>
        </p:txBody>
      </p:sp>
      <p:pic>
        <p:nvPicPr>
          <p:cNvPr id="7" name="object 11">
            <a:extLst>
              <a:ext uri="{FF2B5EF4-FFF2-40B4-BE49-F238E27FC236}">
                <a16:creationId xmlns:a16="http://schemas.microsoft.com/office/drawing/2014/main" id="{3B597CCF-09AA-4F92-BE30-CDCEE82B61D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1002" y="4389142"/>
            <a:ext cx="1818569" cy="753960"/>
          </a:xfrm>
          <a:prstGeom prst="rect">
            <a:avLst/>
          </a:prstGeom>
        </p:spPr>
      </p:pic>
      <p:pic>
        <p:nvPicPr>
          <p:cNvPr id="8" name="object 12">
            <a:extLst>
              <a:ext uri="{FF2B5EF4-FFF2-40B4-BE49-F238E27FC236}">
                <a16:creationId xmlns:a16="http://schemas.microsoft.com/office/drawing/2014/main" id="{405325AE-8173-4C30-AC0C-3F9D73C41CF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21268" y="2449775"/>
            <a:ext cx="2557272" cy="2696418"/>
          </a:xfrm>
          <a:prstGeom prst="rect">
            <a:avLst/>
          </a:prstGeom>
        </p:spPr>
      </p:pic>
      <p:pic>
        <p:nvPicPr>
          <p:cNvPr id="9" name="object 13">
            <a:extLst>
              <a:ext uri="{FF2B5EF4-FFF2-40B4-BE49-F238E27FC236}">
                <a16:creationId xmlns:a16="http://schemas.microsoft.com/office/drawing/2014/main" id="{D50D596C-E211-4696-B0FF-984AC39E0D2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5480" y="3694176"/>
            <a:ext cx="2261463" cy="1786127"/>
          </a:xfrm>
          <a:prstGeom prst="rect">
            <a:avLst/>
          </a:prstGeom>
        </p:spPr>
      </p:pic>
      <p:pic>
        <p:nvPicPr>
          <p:cNvPr id="10" name="object 14">
            <a:extLst>
              <a:ext uri="{FF2B5EF4-FFF2-40B4-BE49-F238E27FC236}">
                <a16:creationId xmlns:a16="http://schemas.microsoft.com/office/drawing/2014/main" id="{CF9092F1-17E1-40CF-BA47-63E47BB3105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8793" y="294375"/>
            <a:ext cx="1274086" cy="435468"/>
          </a:xfrm>
          <a:prstGeom prst="rect">
            <a:avLst/>
          </a:prstGeom>
        </p:spPr>
      </p:pic>
      <p:pic>
        <p:nvPicPr>
          <p:cNvPr id="11" name="object 15">
            <a:extLst>
              <a:ext uri="{FF2B5EF4-FFF2-40B4-BE49-F238E27FC236}">
                <a16:creationId xmlns:a16="http://schemas.microsoft.com/office/drawing/2014/main" id="{F2506C96-6A8C-46F3-A92F-A496FA11C52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32984" y="4475988"/>
            <a:ext cx="1761306" cy="76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63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12</a:t>
            </a:fld>
            <a:endParaRPr lang="ru-RU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7DFD3A61-2799-4787-A93D-4D20ADF521E5}"/>
              </a:ext>
            </a:extLst>
          </p:cNvPr>
          <p:cNvSpPr txBox="1"/>
          <p:nvPr/>
        </p:nvSpPr>
        <p:spPr>
          <a:xfrm>
            <a:off x="660773" y="521973"/>
            <a:ext cx="510246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b="1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Расходные материалы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84CE5051-C581-4FAF-A3CD-ECEB84F7499B}"/>
              </a:ext>
            </a:extLst>
          </p:cNvPr>
          <p:cNvSpPr txBox="1"/>
          <p:nvPr/>
        </p:nvSpPr>
        <p:spPr>
          <a:xfrm>
            <a:off x="2559557" y="1505203"/>
            <a:ext cx="66681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006FC0"/>
                </a:solidFill>
                <a:latin typeface="Tahoma"/>
                <a:cs typeface="Tahoma"/>
              </a:rPr>
              <a:t>Картриджи</a:t>
            </a:r>
            <a:r>
              <a:rPr sz="2200" b="1" spc="-13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200" b="1" dirty="0">
                <a:solidFill>
                  <a:srgbClr val="006FC0"/>
                </a:solidFill>
                <a:latin typeface="Tahoma"/>
                <a:cs typeface="Tahoma"/>
              </a:rPr>
              <a:t>Fplus</a:t>
            </a:r>
            <a:r>
              <a:rPr sz="2200" b="1" spc="-12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Tahoma"/>
                <a:cs typeface="Tahoma"/>
              </a:rPr>
              <a:t>для</a:t>
            </a:r>
            <a:r>
              <a:rPr sz="2400" b="1" spc="-20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Tahoma"/>
                <a:cs typeface="Tahoma"/>
              </a:rPr>
              <a:t>других</a:t>
            </a:r>
            <a:r>
              <a:rPr sz="2200" b="1" spc="-12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Tahoma"/>
                <a:cs typeface="Tahoma"/>
              </a:rPr>
              <a:t>производителей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F7C78187-A85D-48A8-B24A-20F240B945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167" y="3332860"/>
            <a:ext cx="800637" cy="226593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97BC337D-3CBA-43D9-A2F1-8D170A7EDF2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530" y="2362308"/>
            <a:ext cx="551945" cy="549937"/>
          </a:xfrm>
          <a:prstGeom prst="rect">
            <a:avLst/>
          </a:prstGeom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9204D92B-637F-4D95-8E1E-EB21B4317C2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88235" y="2420082"/>
            <a:ext cx="1723643" cy="529866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19142531-D6A8-4E08-8ACF-677F5F34AF9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81703" y="2525079"/>
            <a:ext cx="1639798" cy="300804"/>
          </a:xfrm>
          <a:prstGeom prst="rect">
            <a:avLst/>
          </a:prstGeom>
        </p:spPr>
      </p:pic>
      <p:pic>
        <p:nvPicPr>
          <p:cNvPr id="12" name="object 9">
            <a:extLst>
              <a:ext uri="{FF2B5EF4-FFF2-40B4-BE49-F238E27FC236}">
                <a16:creationId xmlns:a16="http://schemas.microsoft.com/office/drawing/2014/main" id="{C15E2E27-8E22-4DE9-99A8-D26652B8586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3835" y="3886200"/>
            <a:ext cx="1281411" cy="817711"/>
          </a:xfrm>
          <a:prstGeom prst="rect">
            <a:avLst/>
          </a:prstGeom>
        </p:spPr>
      </p:pic>
      <p:pic>
        <p:nvPicPr>
          <p:cNvPr id="13" name="object 10">
            <a:extLst>
              <a:ext uri="{FF2B5EF4-FFF2-40B4-BE49-F238E27FC236}">
                <a16:creationId xmlns:a16="http://schemas.microsoft.com/office/drawing/2014/main" id="{8257B055-A1A6-4FD8-B650-1BFC317E993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26796" y="2496809"/>
            <a:ext cx="1493343" cy="302281"/>
          </a:xfrm>
          <a:prstGeom prst="rect">
            <a:avLst/>
          </a:prstGeom>
        </p:spPr>
      </p:pic>
      <p:pic>
        <p:nvPicPr>
          <p:cNvPr id="14" name="object 11">
            <a:extLst>
              <a:ext uri="{FF2B5EF4-FFF2-40B4-BE49-F238E27FC236}">
                <a16:creationId xmlns:a16="http://schemas.microsoft.com/office/drawing/2014/main" id="{380F33B3-672C-4D17-9821-2B4F5071F51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05036" y="2507233"/>
            <a:ext cx="1203959" cy="265175"/>
          </a:xfrm>
          <a:prstGeom prst="rect">
            <a:avLst/>
          </a:prstGeom>
        </p:spPr>
      </p:pic>
      <p:pic>
        <p:nvPicPr>
          <p:cNvPr id="15" name="object 12">
            <a:extLst>
              <a:ext uri="{FF2B5EF4-FFF2-40B4-BE49-F238E27FC236}">
                <a16:creationId xmlns:a16="http://schemas.microsoft.com/office/drawing/2014/main" id="{2A5A12A4-4892-4108-A0E2-4F049AA8FF1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35183" y="3386328"/>
            <a:ext cx="1380744" cy="220980"/>
          </a:xfrm>
          <a:prstGeom prst="rect">
            <a:avLst/>
          </a:prstGeom>
        </p:spPr>
      </p:pic>
      <p:pic>
        <p:nvPicPr>
          <p:cNvPr id="18" name="object 13">
            <a:extLst>
              <a:ext uri="{FF2B5EF4-FFF2-40B4-BE49-F238E27FC236}">
                <a16:creationId xmlns:a16="http://schemas.microsoft.com/office/drawing/2014/main" id="{ED4BD775-96C3-40EB-822B-554AF9E2BB08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483595" y="2514600"/>
            <a:ext cx="1132331" cy="390144"/>
          </a:xfrm>
          <a:prstGeom prst="rect">
            <a:avLst/>
          </a:prstGeom>
        </p:spPr>
      </p:pic>
      <p:pic>
        <p:nvPicPr>
          <p:cNvPr id="19" name="object 14">
            <a:extLst>
              <a:ext uri="{FF2B5EF4-FFF2-40B4-BE49-F238E27FC236}">
                <a16:creationId xmlns:a16="http://schemas.microsoft.com/office/drawing/2014/main" id="{8F8C66BF-BB75-41DA-8A50-22B7890718F0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5736" y="5277611"/>
            <a:ext cx="563880" cy="626363"/>
          </a:xfrm>
          <a:prstGeom prst="rect">
            <a:avLst/>
          </a:prstGeom>
        </p:spPr>
      </p:pic>
      <p:pic>
        <p:nvPicPr>
          <p:cNvPr id="20" name="object 15">
            <a:extLst>
              <a:ext uri="{FF2B5EF4-FFF2-40B4-BE49-F238E27FC236}">
                <a16:creationId xmlns:a16="http://schemas.microsoft.com/office/drawing/2014/main" id="{BA8D834D-0BD8-491A-B15C-99AFA03E0DA9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061447" y="4267200"/>
            <a:ext cx="1554479" cy="222504"/>
          </a:xfrm>
          <a:prstGeom prst="rect">
            <a:avLst/>
          </a:prstGeom>
        </p:spPr>
      </p:pic>
      <p:pic>
        <p:nvPicPr>
          <p:cNvPr id="21" name="object 16">
            <a:extLst>
              <a:ext uri="{FF2B5EF4-FFF2-40B4-BE49-F238E27FC236}">
                <a16:creationId xmlns:a16="http://schemas.microsoft.com/office/drawing/2014/main" id="{C436B78B-E811-4AB0-867F-6D56969556E0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092943" y="5304282"/>
            <a:ext cx="1479295" cy="227076"/>
          </a:xfrm>
          <a:prstGeom prst="rect">
            <a:avLst/>
          </a:prstGeom>
        </p:spPr>
      </p:pic>
      <p:pic>
        <p:nvPicPr>
          <p:cNvPr id="22" name="object 17">
            <a:extLst>
              <a:ext uri="{FF2B5EF4-FFF2-40B4-BE49-F238E27FC236}">
                <a16:creationId xmlns:a16="http://schemas.microsoft.com/office/drawing/2014/main" id="{DFC1AAF0-E4D5-405C-815E-E7A414E96F71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377181" y="294374"/>
            <a:ext cx="1265697" cy="505909"/>
          </a:xfrm>
          <a:prstGeom prst="rect">
            <a:avLst/>
          </a:prstGeom>
        </p:spPr>
      </p:pic>
      <p:pic>
        <p:nvPicPr>
          <p:cNvPr id="23" name="object 18">
            <a:extLst>
              <a:ext uri="{FF2B5EF4-FFF2-40B4-BE49-F238E27FC236}">
                <a16:creationId xmlns:a16="http://schemas.microsoft.com/office/drawing/2014/main" id="{81411819-6DD3-4011-90CF-E2B94B779A98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014215" y="3070860"/>
            <a:ext cx="4168140" cy="2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64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13</a:t>
            </a:fld>
            <a:endParaRPr lang="ru-RU"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0FE6DA98-BC61-4E28-8C58-E3B19E468347}"/>
              </a:ext>
            </a:extLst>
          </p:cNvPr>
          <p:cNvSpPr txBox="1">
            <a:spLocks/>
          </p:cNvSpPr>
          <p:nvPr/>
        </p:nvSpPr>
        <p:spPr>
          <a:xfrm>
            <a:off x="466140" y="231028"/>
            <a:ext cx="11259718" cy="50526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Bef>
                <a:spcPts val="100"/>
              </a:spcBef>
            </a:pPr>
            <a:r>
              <a:rPr lang="ru-RU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ПРИНТЕРЫ И МФУ</a:t>
            </a:r>
          </a:p>
        </p:txBody>
      </p:sp>
      <p:pic>
        <p:nvPicPr>
          <p:cNvPr id="22" name="object 10">
            <a:extLst>
              <a:ext uri="{FF2B5EF4-FFF2-40B4-BE49-F238E27FC236}">
                <a16:creationId xmlns:a16="http://schemas.microsoft.com/office/drawing/2014/main" id="{ED865991-5901-4ED4-888D-0E6C1BF883C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8692" y="1179575"/>
            <a:ext cx="2203704" cy="4105655"/>
          </a:xfrm>
          <a:prstGeom prst="rect">
            <a:avLst/>
          </a:prstGeom>
        </p:spPr>
      </p:pic>
      <p:pic>
        <p:nvPicPr>
          <p:cNvPr id="23" name="object 11">
            <a:extLst>
              <a:ext uri="{FF2B5EF4-FFF2-40B4-BE49-F238E27FC236}">
                <a16:creationId xmlns:a16="http://schemas.microsoft.com/office/drawing/2014/main" id="{98EBAAA5-D29D-4CAD-A92E-68A8CB27A81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607" y="1225295"/>
            <a:ext cx="2218309" cy="2062861"/>
          </a:xfrm>
          <a:prstGeom prst="rect">
            <a:avLst/>
          </a:prstGeom>
        </p:spPr>
      </p:pic>
      <p:pic>
        <p:nvPicPr>
          <p:cNvPr id="24" name="object 12">
            <a:extLst>
              <a:ext uri="{FF2B5EF4-FFF2-40B4-BE49-F238E27FC236}">
                <a16:creationId xmlns:a16="http://schemas.microsoft.com/office/drawing/2014/main" id="{75016765-EF24-4AB2-9E40-E1195EBED1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2147" y="1316735"/>
            <a:ext cx="1978152" cy="1822704"/>
          </a:xfrm>
          <a:prstGeom prst="rect">
            <a:avLst/>
          </a:prstGeom>
        </p:spPr>
      </p:pic>
      <p:pic>
        <p:nvPicPr>
          <p:cNvPr id="25" name="object 13">
            <a:extLst>
              <a:ext uri="{FF2B5EF4-FFF2-40B4-BE49-F238E27FC236}">
                <a16:creationId xmlns:a16="http://schemas.microsoft.com/office/drawing/2014/main" id="{DE54B7B3-7E8A-450E-91E6-0C32A4525F6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4027" y="3355847"/>
            <a:ext cx="2286635" cy="1491360"/>
          </a:xfrm>
          <a:prstGeom prst="rect">
            <a:avLst/>
          </a:prstGeom>
        </p:spPr>
      </p:pic>
      <p:pic>
        <p:nvPicPr>
          <p:cNvPr id="26" name="object 14">
            <a:extLst>
              <a:ext uri="{FF2B5EF4-FFF2-40B4-BE49-F238E27FC236}">
                <a16:creationId xmlns:a16="http://schemas.microsoft.com/office/drawing/2014/main" id="{B9C39DE6-C6D6-4489-889A-3B0BCA2C041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3567" y="3447287"/>
            <a:ext cx="2046732" cy="1251204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336F549-B16B-4321-B7E4-92700913F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016313"/>
              </p:ext>
            </p:extLst>
          </p:nvPr>
        </p:nvGraphicFramePr>
        <p:xfrm>
          <a:off x="5124400" y="543686"/>
          <a:ext cx="6601458" cy="4154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7025">
                  <a:extLst>
                    <a:ext uri="{9D8B030D-6E8A-4147-A177-3AD203B41FA5}">
                      <a16:colId xmlns:a16="http://schemas.microsoft.com/office/drawing/2014/main" val="581700354"/>
                    </a:ext>
                  </a:extLst>
                </a:gridCol>
                <a:gridCol w="1792604">
                  <a:extLst>
                    <a:ext uri="{9D8B030D-6E8A-4147-A177-3AD203B41FA5}">
                      <a16:colId xmlns:a16="http://schemas.microsoft.com/office/drawing/2014/main" val="4247653341"/>
                    </a:ext>
                  </a:extLst>
                </a:gridCol>
                <a:gridCol w="1779270">
                  <a:extLst>
                    <a:ext uri="{9D8B030D-6E8A-4147-A177-3AD203B41FA5}">
                      <a16:colId xmlns:a16="http://schemas.microsoft.com/office/drawing/2014/main" val="2971257451"/>
                    </a:ext>
                  </a:extLst>
                </a:gridCol>
                <a:gridCol w="1432559">
                  <a:extLst>
                    <a:ext uri="{9D8B030D-6E8A-4147-A177-3AD203B41FA5}">
                      <a16:colId xmlns:a16="http://schemas.microsoft.com/office/drawing/2014/main" val="3135299906"/>
                    </a:ext>
                  </a:extLst>
                </a:gridCol>
              </a:tblGrid>
              <a:tr h="322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ГМ4511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819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ГМ2501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819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ГП2201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819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09115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Формат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A</a:t>
                      </a:r>
                      <a:r>
                        <a:rPr lang="en-US" sz="1000" b="1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3</a:t>
                      </a:r>
                      <a:endParaRPr sz="1000" b="1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A4</a:t>
                      </a:r>
                      <a:endParaRPr sz="1000" b="1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37740682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Оперативная</a:t>
                      </a:r>
                      <a:r>
                        <a:rPr sz="1000" b="0" spc="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память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2</a:t>
                      </a:r>
                      <a:r>
                        <a:rPr sz="1000" b="0" spc="-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ГБ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512</a:t>
                      </a:r>
                      <a:r>
                        <a:rPr sz="1000" b="0" spc="-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4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M</a:t>
                      </a:r>
                      <a:r>
                        <a:rPr lang="en-US" sz="1000" b="0" spc="4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B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604586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Скорость</a:t>
                      </a:r>
                      <a:r>
                        <a:rPr sz="1000" b="0" spc="-5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печати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2095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40</a:t>
                      </a:r>
                      <a:r>
                        <a:rPr sz="1000" b="0" spc="-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страниц/мин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2095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40</a:t>
                      </a:r>
                      <a:r>
                        <a:rPr sz="1000" b="0" spc="-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страниц/мин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2095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32911451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Дисплей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8"</a:t>
                      </a:r>
                      <a:r>
                        <a:rPr sz="1000" b="0" spc="-1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LCD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сенсорный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270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1.7"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LCD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270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56677176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Выходной</a:t>
                      </a:r>
                      <a:r>
                        <a:rPr sz="1000" b="0" spc="1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лоток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500</a:t>
                      </a:r>
                      <a:r>
                        <a:rPr sz="1000" b="0" spc="-3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листов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270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150</a:t>
                      </a:r>
                      <a:r>
                        <a:rPr sz="1000" b="0" spc="-3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листов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270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26053284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Двухсторонняя</a:t>
                      </a:r>
                      <a:r>
                        <a:rPr sz="1000" b="0" spc="3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печать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 algn="l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spc="-5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+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spc="-5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+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53952859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Интерфейсы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US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B</a:t>
                      </a:r>
                      <a:r>
                        <a:rPr sz="1000" b="0" spc="4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2.0,</a:t>
                      </a:r>
                      <a:r>
                        <a:rPr sz="1000" b="0" spc="3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10/100</a:t>
                      </a:r>
                      <a:r>
                        <a:rPr sz="1000" b="0" spc="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E</a:t>
                      </a:r>
                      <a:r>
                        <a:rPr lang="en-US"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thernet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5244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USB</a:t>
                      </a:r>
                      <a:r>
                        <a:rPr lang="en-US" sz="1000" b="0" spc="4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2.0,</a:t>
                      </a:r>
                      <a:r>
                        <a:rPr lang="en-US" sz="1000" b="0" spc="3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10/100</a:t>
                      </a:r>
                      <a:r>
                        <a:rPr lang="en-US" sz="1000" b="0" spc="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lang="en-US"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Ethernet</a:t>
                      </a:r>
                      <a:endParaRPr lang="en-US"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65271053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Разрешение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1200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x 1200</a:t>
                      </a:r>
                      <a:r>
                        <a:rPr sz="1000" b="0" spc="-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dpi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1200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x 1200</a:t>
                      </a:r>
                      <a:r>
                        <a:rPr sz="1000" b="0" spc="-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dpi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64380947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Выход</a:t>
                      </a:r>
                      <a:r>
                        <a:rPr sz="1000" b="0" spc="-3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первой</a:t>
                      </a:r>
                      <a:r>
                        <a:rPr sz="1000" b="0" spc="-4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страницы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spc="-6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&lt;</a:t>
                      </a:r>
                      <a:r>
                        <a:rPr lang="ru-RU" sz="1000" b="0" spc="-6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6</a:t>
                      </a:r>
                      <a:r>
                        <a:rPr sz="1000" b="0" spc="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секунд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&lt;6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секунд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3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27403272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marL="55244" marR="9398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Рекомендованный (максимальный)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месячный</a:t>
                      </a:r>
                      <a:r>
                        <a:rPr sz="1000" b="0" spc="-5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объем</a:t>
                      </a:r>
                      <a:r>
                        <a:rPr sz="1000" b="0" spc="-5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печати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387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1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55244">
                        <a:lnSpc>
                          <a:spcPct val="100000"/>
                        </a:lnSpc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40,000</a:t>
                      </a:r>
                      <a:r>
                        <a:rPr sz="1000" b="0" spc="-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(20 000)</a:t>
                      </a:r>
                      <a:r>
                        <a:rPr sz="1000" b="0" spc="-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страниц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4508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1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53769">
                        <a:lnSpc>
                          <a:spcPct val="100000"/>
                        </a:lnSpc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4,500</a:t>
                      </a:r>
                      <a:r>
                        <a:rPr sz="1000" b="0" spc="-3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(60</a:t>
                      </a:r>
                      <a:r>
                        <a:rPr sz="1000" b="0" spc="-3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000)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страниц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4508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33299536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Скорость</a:t>
                      </a:r>
                      <a:r>
                        <a:rPr sz="1000" b="0" spc="-5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сканирования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022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 marR="57467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60</a:t>
                      </a:r>
                      <a:r>
                        <a:rPr sz="1000" b="0" spc="-4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стр/мин</a:t>
                      </a:r>
                      <a:r>
                        <a:rPr sz="1000" b="0" spc="-1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(300</a:t>
                      </a:r>
                      <a:r>
                        <a:rPr sz="1000" b="0" spc="-4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dpi,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односторонние)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26034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35</a:t>
                      </a:r>
                      <a:r>
                        <a:rPr sz="1000" b="0" spc="-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страниц/мин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022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016445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marL="55244" marR="67691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Режим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подачи документов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768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 marR="179070">
                        <a:lnSpc>
                          <a:spcPct val="100000"/>
                        </a:lnSpc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Планшетный</a:t>
                      </a:r>
                      <a:r>
                        <a:rPr sz="1000" b="0" spc="3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5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+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двухсторонний автоподатчик</a:t>
                      </a:r>
                      <a:r>
                        <a:rPr sz="1000" b="0" spc="3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документов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 marR="165735">
                        <a:lnSpc>
                          <a:spcPct val="100000"/>
                        </a:lnSpc>
                      </a:pPr>
                      <a:r>
                        <a:rPr sz="1000" b="0" spc="-10" dirty="0" err="1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Планшетный</a:t>
                      </a:r>
                      <a:r>
                        <a:rPr sz="1000" b="0" spc="3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5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+</a:t>
                      </a:r>
                      <a:r>
                        <a:rPr lang="en-US" sz="1000" b="0" spc="-5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 err="1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односторонний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автоподатчик</a:t>
                      </a:r>
                      <a:r>
                        <a:rPr sz="1000" b="0" spc="3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документов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49404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Оптичиское</a:t>
                      </a:r>
                      <a:r>
                        <a:rPr sz="1000" b="0" spc="-5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разрешение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387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600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x 600</a:t>
                      </a:r>
                      <a:r>
                        <a:rPr sz="1000" b="0" spc="-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dpi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387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1200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x 1200</a:t>
                      </a:r>
                      <a:r>
                        <a:rPr sz="1000" b="0" spc="-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2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dpi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387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463156"/>
                  </a:ext>
                </a:extLst>
              </a:tr>
              <a:tr h="184785">
                <a:tc gridSpan="4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Расходные</a:t>
                      </a:r>
                      <a:r>
                        <a:rPr sz="1000" b="0" spc="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материалы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767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04524700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Тонер</a:t>
                      </a:r>
                      <a:r>
                        <a:rPr sz="1000" b="0" spc="-4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картридж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6000/10000/20000</a:t>
                      </a:r>
                      <a:r>
                        <a:rPr sz="1000" b="0" spc="-45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страниц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97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820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3000/6000/</a:t>
                      </a:r>
                      <a:r>
                        <a:rPr lang="en-US"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9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000</a:t>
                      </a:r>
                      <a:r>
                        <a:rPr sz="1000" b="0" spc="-3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страниц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97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30078410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Фотобарабон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150</a:t>
                      </a:r>
                      <a:r>
                        <a:rPr sz="1000" b="0" spc="-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000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страниц</a:t>
                      </a:r>
                      <a:endParaRPr sz="100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97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30</a:t>
                      </a:r>
                      <a:r>
                        <a:rPr sz="1000" b="0" spc="-2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000</a:t>
                      </a:r>
                      <a:r>
                        <a:rPr sz="1000" b="0" spc="-10" dirty="0">
                          <a:solidFill>
                            <a:schemeClr val="tx1"/>
                          </a:solidFill>
                          <a:latin typeface="Roboto Light"/>
                          <a:cs typeface="Roboto Light"/>
                        </a:rPr>
                        <a:t> страниц</a:t>
                      </a:r>
                      <a:endParaRPr sz="1000" dirty="0">
                        <a:solidFill>
                          <a:schemeClr val="tx1"/>
                        </a:solidFill>
                        <a:latin typeface="Roboto Light"/>
                        <a:cs typeface="Roboto Light"/>
                      </a:endParaRPr>
                    </a:p>
                  </a:txBody>
                  <a:tcPr marL="0" marR="0" marT="1397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67808748"/>
                  </a:ext>
                </a:extLst>
              </a:tr>
            </a:tbl>
          </a:graphicData>
        </a:graphic>
      </p:graphicFrame>
      <p:sp>
        <p:nvSpPr>
          <p:cNvPr id="83" name="object 3">
            <a:extLst>
              <a:ext uri="{FF2B5EF4-FFF2-40B4-BE49-F238E27FC236}">
                <a16:creationId xmlns:a16="http://schemas.microsoft.com/office/drawing/2014/main" id="{2971674D-97DE-4806-B4D3-0C48D25512A5}"/>
              </a:ext>
            </a:extLst>
          </p:cNvPr>
          <p:cNvSpPr txBox="1"/>
          <p:nvPr/>
        </p:nvSpPr>
        <p:spPr>
          <a:xfrm>
            <a:off x="5203506" y="5108241"/>
            <a:ext cx="178498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185" marR="5080" indent="-198120">
              <a:lnSpc>
                <a:spcPct val="100000"/>
              </a:lnSpc>
              <a:spcBef>
                <a:spcPts val="100"/>
              </a:spcBef>
              <a:buClr>
                <a:srgbClr val="D91144"/>
              </a:buClr>
              <a:buFont typeface="Arial"/>
              <a:buChar char="•"/>
              <a:tabLst>
                <a:tab pos="210185" algn="l"/>
              </a:tabLst>
            </a:pPr>
            <a:r>
              <a:rPr sz="1100" b="0" dirty="0">
                <a:latin typeface="Roboto Light"/>
                <a:cs typeface="Roboto Light"/>
              </a:rPr>
              <a:t>Собственная</a:t>
            </a:r>
            <a:r>
              <a:rPr sz="1100" b="0" spc="-65" dirty="0">
                <a:latin typeface="Roboto Light"/>
                <a:cs typeface="Roboto Light"/>
              </a:rPr>
              <a:t> </a:t>
            </a:r>
            <a:r>
              <a:rPr sz="1100" b="0" spc="-10" dirty="0">
                <a:latin typeface="Roboto Light"/>
                <a:cs typeface="Roboto Light"/>
              </a:rPr>
              <a:t>сборочная </a:t>
            </a:r>
            <a:r>
              <a:rPr sz="1100" b="0" spc="-20" dirty="0">
                <a:latin typeface="Roboto Light"/>
                <a:cs typeface="Roboto Light"/>
              </a:rPr>
              <a:t>линия</a:t>
            </a:r>
            <a:endParaRPr sz="1100" dirty="0">
              <a:latin typeface="Roboto Light"/>
              <a:cs typeface="Roboto Light"/>
            </a:endParaRPr>
          </a:p>
          <a:p>
            <a:pPr marL="210185" indent="-197485">
              <a:lnSpc>
                <a:spcPct val="100000"/>
              </a:lnSpc>
              <a:buClr>
                <a:srgbClr val="D91144"/>
              </a:buClr>
              <a:buFont typeface="Arial"/>
              <a:buChar char="•"/>
              <a:tabLst>
                <a:tab pos="210185" algn="l"/>
              </a:tabLst>
            </a:pPr>
            <a:r>
              <a:rPr sz="1100" b="0" dirty="0">
                <a:latin typeface="Roboto Light"/>
                <a:cs typeface="Roboto Light"/>
              </a:rPr>
              <a:t>Дуплекс</a:t>
            </a:r>
            <a:r>
              <a:rPr sz="1100" b="0" spc="-40" dirty="0">
                <a:latin typeface="Roboto Light"/>
                <a:cs typeface="Roboto Light"/>
              </a:rPr>
              <a:t> </a:t>
            </a:r>
            <a:r>
              <a:rPr sz="1100" b="0" dirty="0">
                <a:latin typeface="Roboto Light"/>
                <a:cs typeface="Roboto Light"/>
              </a:rPr>
              <a:t>и</a:t>
            </a:r>
            <a:r>
              <a:rPr sz="1100" b="0" spc="-20" dirty="0">
                <a:latin typeface="Roboto Light"/>
                <a:cs typeface="Roboto Light"/>
              </a:rPr>
              <a:t> </a:t>
            </a:r>
            <a:r>
              <a:rPr sz="1100" b="0" dirty="0">
                <a:latin typeface="Roboto Light"/>
                <a:cs typeface="Roboto Light"/>
              </a:rPr>
              <a:t>40</a:t>
            </a:r>
            <a:r>
              <a:rPr sz="1100" b="0" spc="-20" dirty="0">
                <a:latin typeface="Roboto Light"/>
                <a:cs typeface="Roboto Light"/>
              </a:rPr>
              <a:t> </a:t>
            </a:r>
            <a:r>
              <a:rPr sz="1100" b="0" spc="-10" dirty="0">
                <a:latin typeface="Roboto Light"/>
                <a:cs typeface="Roboto Light"/>
              </a:rPr>
              <a:t>стр./м</a:t>
            </a:r>
            <a:endParaRPr sz="1100" dirty="0">
              <a:latin typeface="Roboto Light"/>
              <a:cs typeface="Roboto Light"/>
            </a:endParaRPr>
          </a:p>
        </p:txBody>
      </p:sp>
      <p:sp>
        <p:nvSpPr>
          <p:cNvPr id="84" name="object 8">
            <a:extLst>
              <a:ext uri="{FF2B5EF4-FFF2-40B4-BE49-F238E27FC236}">
                <a16:creationId xmlns:a16="http://schemas.microsoft.com/office/drawing/2014/main" id="{11E60C1B-01F2-41E9-9CCF-E84D564DAFC5}"/>
              </a:ext>
            </a:extLst>
          </p:cNvPr>
          <p:cNvSpPr txBox="1"/>
          <p:nvPr/>
        </p:nvSpPr>
        <p:spPr>
          <a:xfrm>
            <a:off x="7809069" y="5108241"/>
            <a:ext cx="406781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185" indent="-197485">
              <a:lnSpc>
                <a:spcPct val="100000"/>
              </a:lnSpc>
              <a:spcBef>
                <a:spcPts val="100"/>
              </a:spcBef>
              <a:buClr>
                <a:srgbClr val="D91144"/>
              </a:buClr>
              <a:buFont typeface="Arial"/>
              <a:buChar char="•"/>
              <a:tabLst>
                <a:tab pos="210185" algn="l"/>
              </a:tabLst>
            </a:pPr>
            <a:r>
              <a:rPr sz="1100" b="0" dirty="0">
                <a:latin typeface="Roboto Light"/>
                <a:cs typeface="Roboto Light"/>
              </a:rPr>
              <a:t>Выгодный</a:t>
            </a:r>
            <a:r>
              <a:rPr sz="1100" b="0" spc="-60" dirty="0">
                <a:latin typeface="Roboto Light"/>
                <a:cs typeface="Roboto Light"/>
              </a:rPr>
              <a:t> </a:t>
            </a:r>
            <a:r>
              <a:rPr sz="1100" b="0" dirty="0">
                <a:latin typeface="Roboto Light"/>
                <a:cs typeface="Roboto Light"/>
              </a:rPr>
              <a:t>ресурс</a:t>
            </a:r>
            <a:r>
              <a:rPr sz="1100" b="0" spc="-30" dirty="0">
                <a:latin typeface="Roboto Light"/>
                <a:cs typeface="Roboto Light"/>
              </a:rPr>
              <a:t> </a:t>
            </a:r>
            <a:r>
              <a:rPr sz="1100" b="0" spc="-10" dirty="0">
                <a:latin typeface="Roboto Light"/>
                <a:cs typeface="Roboto Light"/>
              </a:rPr>
              <a:t>картриджей</a:t>
            </a:r>
            <a:endParaRPr sz="1100" dirty="0">
              <a:latin typeface="Roboto Light"/>
              <a:cs typeface="Roboto Light"/>
            </a:endParaRPr>
          </a:p>
          <a:p>
            <a:pPr marL="210185" indent="-197485">
              <a:lnSpc>
                <a:spcPct val="100000"/>
              </a:lnSpc>
              <a:buClr>
                <a:srgbClr val="D91144"/>
              </a:buClr>
              <a:buFont typeface="Arial"/>
              <a:buChar char="•"/>
              <a:tabLst>
                <a:tab pos="210185" algn="l"/>
              </a:tabLst>
            </a:pPr>
            <a:r>
              <a:rPr sz="1100" b="0" dirty="0">
                <a:latin typeface="Roboto Light"/>
                <a:cs typeface="Roboto Light"/>
              </a:rPr>
              <a:t>Удаленное</a:t>
            </a:r>
            <a:r>
              <a:rPr sz="1100" b="0" spc="-65" dirty="0">
                <a:latin typeface="Roboto Light"/>
                <a:cs typeface="Roboto Light"/>
              </a:rPr>
              <a:t> </a:t>
            </a:r>
            <a:r>
              <a:rPr sz="1100" b="0" dirty="0">
                <a:latin typeface="Roboto Light"/>
                <a:cs typeface="Roboto Light"/>
              </a:rPr>
              <a:t>управление</a:t>
            </a:r>
            <a:r>
              <a:rPr sz="1100" b="0" spc="-40" dirty="0">
                <a:latin typeface="Roboto Light"/>
                <a:cs typeface="Roboto Light"/>
              </a:rPr>
              <a:t> </a:t>
            </a:r>
            <a:r>
              <a:rPr sz="1100" b="0" dirty="0">
                <a:latin typeface="Roboto Light"/>
                <a:cs typeface="Roboto Light"/>
              </a:rPr>
              <a:t>устройствами</a:t>
            </a:r>
            <a:r>
              <a:rPr sz="1100" b="0" spc="-55" dirty="0">
                <a:latin typeface="Roboto Light"/>
                <a:cs typeface="Roboto Light"/>
              </a:rPr>
              <a:t> </a:t>
            </a:r>
            <a:r>
              <a:rPr sz="1100" b="0" dirty="0">
                <a:latin typeface="Roboto Light"/>
                <a:cs typeface="Roboto Light"/>
              </a:rPr>
              <a:t>через</a:t>
            </a:r>
            <a:r>
              <a:rPr sz="1100" b="0" spc="-45" dirty="0">
                <a:latin typeface="Roboto Light"/>
                <a:cs typeface="Roboto Light"/>
              </a:rPr>
              <a:t> </a:t>
            </a:r>
            <a:r>
              <a:rPr sz="1100" b="0" dirty="0">
                <a:latin typeface="Roboto Light"/>
                <a:cs typeface="Roboto Light"/>
              </a:rPr>
              <a:t>веб-</a:t>
            </a:r>
            <a:r>
              <a:rPr sz="1100" b="0" spc="-10" dirty="0">
                <a:latin typeface="Roboto Light"/>
                <a:cs typeface="Roboto Light"/>
              </a:rPr>
              <a:t>интерфейс</a:t>
            </a:r>
            <a:endParaRPr sz="1100" dirty="0">
              <a:latin typeface="Roboto Light"/>
              <a:cs typeface="Roboto Light"/>
            </a:endParaRPr>
          </a:p>
        </p:txBody>
      </p:sp>
      <p:pic>
        <p:nvPicPr>
          <p:cNvPr id="85" name="object 3">
            <a:extLst>
              <a:ext uri="{FF2B5EF4-FFF2-40B4-BE49-F238E27FC236}">
                <a16:creationId xmlns:a16="http://schemas.microsoft.com/office/drawing/2014/main" id="{197A3863-9313-4926-B20F-C7174306218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88383" y="5376670"/>
            <a:ext cx="1772983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94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64745" y="128015"/>
            <a:ext cx="1096771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+mn-lt"/>
                <a:ea typeface="+mn-ea"/>
                <a:cs typeface="+mn-cs"/>
              </a:rPr>
              <a:t>DELI – </a:t>
            </a:r>
            <a:r>
              <a:rPr sz="3600" dirty="0" err="1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+mn-lt"/>
                <a:ea typeface="+mn-ea"/>
                <a:cs typeface="+mn-cs"/>
              </a:rPr>
              <a:t>новый</a:t>
            </a:r>
            <a:r>
              <a:rPr sz="3600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+mn-lt"/>
                <a:ea typeface="+mn-ea"/>
                <a:cs typeface="+mn-cs"/>
              </a:rPr>
              <a:t> </a:t>
            </a:r>
            <a:r>
              <a:rPr lang="ru-RU" sz="3600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+mn-lt"/>
                <a:ea typeface="+mn-ea"/>
                <a:cs typeface="+mn-cs"/>
              </a:rPr>
              <a:t>китайский </a:t>
            </a:r>
            <a:r>
              <a:rPr sz="3600" dirty="0" err="1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+mn-lt"/>
                <a:ea typeface="+mn-ea"/>
                <a:cs typeface="+mn-cs"/>
              </a:rPr>
              <a:t>бренд</a:t>
            </a:r>
            <a:r>
              <a:rPr sz="3600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+mn-lt"/>
                <a:ea typeface="+mn-ea"/>
                <a:cs typeface="+mn-cs"/>
              </a:rPr>
              <a:t> на рынке  принтеров в РФ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33400" y="128015"/>
            <a:ext cx="11391900" cy="4886325"/>
            <a:chOff x="533400" y="128015"/>
            <a:chExt cx="11391900" cy="48863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32464" y="128015"/>
              <a:ext cx="592835" cy="59283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3400" y="5010912"/>
              <a:ext cx="5029200" cy="0"/>
            </a:xfrm>
            <a:custGeom>
              <a:avLst/>
              <a:gdLst/>
              <a:ahLst/>
              <a:cxnLst/>
              <a:rect l="l" t="t" r="r" b="b"/>
              <a:pathLst>
                <a:path w="5029200">
                  <a:moveTo>
                    <a:pt x="0" y="0"/>
                  </a:moveTo>
                  <a:lnTo>
                    <a:pt x="502920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007759-E3C7-4F34-A2A3-DFBDEEBC1DD2}"/>
              </a:ext>
            </a:extLst>
          </p:cNvPr>
          <p:cNvSpPr/>
          <p:nvPr/>
        </p:nvSpPr>
        <p:spPr>
          <a:xfrm>
            <a:off x="289244" y="1543883"/>
            <a:ext cx="7588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Официальная гарантия - 2 года</a:t>
            </a:r>
          </a:p>
          <a:p>
            <a:r>
              <a:rPr lang="ru-RU" dirty="0">
                <a:solidFill>
                  <a:schemeClr val="bg1"/>
                </a:solidFill>
              </a:rPr>
              <a:t>Ремонт и обслуживание техники сервисными  партнерами </a:t>
            </a:r>
            <a:r>
              <a:rPr lang="ru-RU" dirty="0" err="1">
                <a:solidFill>
                  <a:schemeClr val="bg1"/>
                </a:solidFill>
              </a:rPr>
              <a:t>Marvel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Русскоязычная прошивка устройств и драйвера</a:t>
            </a:r>
          </a:p>
          <a:p>
            <a:r>
              <a:rPr lang="ru-RU" dirty="0">
                <a:solidFill>
                  <a:schemeClr val="bg1"/>
                </a:solidFill>
              </a:rPr>
              <a:t>Поддержка </a:t>
            </a:r>
            <a:r>
              <a:rPr lang="ru-RU" dirty="0" err="1">
                <a:solidFill>
                  <a:schemeClr val="bg1"/>
                </a:solidFill>
              </a:rPr>
              <a:t>Astra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Linux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от версии 1.7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1237" y="1523461"/>
            <a:ext cx="1379071" cy="13848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8169" y="1523461"/>
            <a:ext cx="1380099" cy="138486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82436" y="1888312"/>
            <a:ext cx="783590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462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C000"/>
                </a:solidFill>
                <a:latin typeface="Microsoft YaHei"/>
                <a:cs typeface="Microsoft YaHei"/>
              </a:rPr>
              <a:t>D25</a:t>
            </a:r>
            <a:endParaRPr sz="20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FFC000"/>
                </a:solidFill>
                <a:latin typeface="Microsoft YaHei"/>
                <a:cs typeface="Microsoft YaHei"/>
              </a:rPr>
              <a:t>Series</a:t>
            </a:r>
            <a:endParaRPr sz="2000">
              <a:latin typeface="Microsoft YaHei"/>
              <a:cs typeface="Microsoft Ya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07463" y="1894458"/>
            <a:ext cx="78359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C000"/>
                </a:solidFill>
                <a:latin typeface="Microsoft YaHei"/>
                <a:cs typeface="Microsoft YaHei"/>
              </a:rPr>
              <a:t>D20</a:t>
            </a:r>
            <a:endParaRPr sz="20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C000"/>
                </a:solidFill>
                <a:latin typeface="Microsoft YaHei"/>
                <a:cs typeface="Microsoft YaHei"/>
              </a:rPr>
              <a:t>Series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3400" y="3273485"/>
            <a:ext cx="3443604" cy="1591310"/>
            <a:chOff x="533400" y="3273485"/>
            <a:chExt cx="3443604" cy="15913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9815" y="3273485"/>
              <a:ext cx="1937121" cy="14452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400" y="3371088"/>
              <a:ext cx="2087880" cy="1493520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4732" y="1632204"/>
            <a:ext cx="604708" cy="120132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736972" y="5099050"/>
            <a:ext cx="24606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69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28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стр./мин</a:t>
            </a:r>
            <a:endParaRPr sz="1800">
              <a:latin typeface="Calibri"/>
              <a:cs typeface="Calibri"/>
            </a:endParaRPr>
          </a:p>
          <a:p>
            <a:pPr marL="12700" marR="5080" indent="106680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Малые </a:t>
            </a:r>
            <a:r>
              <a:rPr sz="1800" spc="-5" dirty="0">
                <a:latin typeface="Calibri"/>
                <a:cs typeface="Calibri"/>
              </a:rPr>
              <a:t>рабочие группы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Монохромные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лазерные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принтеры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МФУ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4923" y="5099050"/>
            <a:ext cx="24606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25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стр./мин</a:t>
            </a:r>
            <a:endParaRPr sz="1800">
              <a:latin typeface="Calibri"/>
              <a:cs typeface="Calibri"/>
            </a:endParaRPr>
          </a:p>
          <a:p>
            <a:pPr marL="12065" marR="5080" indent="112395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Персональная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печать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Монохромные </a:t>
            </a:r>
            <a:r>
              <a:rPr sz="1800" dirty="0">
                <a:latin typeface="Calibri"/>
                <a:cs typeface="Calibri"/>
              </a:rPr>
              <a:t>лазерные </a:t>
            </a:r>
            <a:r>
              <a:rPr sz="1800" spc="-4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принтеры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МФУ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405884" y="2788920"/>
            <a:ext cx="3469004" cy="2049780"/>
            <a:chOff x="4405884" y="2788920"/>
            <a:chExt cx="3469004" cy="204978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1284" y="2788920"/>
              <a:ext cx="2173223" cy="20497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5884" y="3540252"/>
              <a:ext cx="1926336" cy="125272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851140" y="5099050"/>
            <a:ext cx="364997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31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стр./мин</a:t>
            </a:r>
            <a:endParaRPr sz="1800">
              <a:latin typeface="Calibri"/>
              <a:cs typeface="Calibri"/>
            </a:endParaRPr>
          </a:p>
          <a:p>
            <a:pPr marL="12700" marR="5080" indent="51435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Малые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средние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рабочие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группы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Монохромные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лазерные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принтеры</a:t>
            </a:r>
            <a:r>
              <a:rPr sz="1800" dirty="0">
                <a:latin typeface="Calibri"/>
                <a:cs typeface="Calibri"/>
              </a:rPr>
              <a:t> и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МФУ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7961" y="1523461"/>
            <a:ext cx="1380099" cy="138486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768585" y="1867662"/>
            <a:ext cx="78359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462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C000"/>
                </a:solidFill>
                <a:latin typeface="Microsoft YaHei"/>
                <a:cs typeface="Microsoft YaHei"/>
              </a:rPr>
              <a:t>D31</a:t>
            </a:r>
            <a:endParaRPr sz="20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C000"/>
                </a:solidFill>
                <a:latin typeface="Microsoft YaHei"/>
                <a:cs typeface="Microsoft YaHei"/>
              </a:rPr>
              <a:t>Series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263128" y="3180808"/>
            <a:ext cx="3313429" cy="1692910"/>
            <a:chOff x="8263128" y="3180808"/>
            <a:chExt cx="3313429" cy="169291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21242" y="3180808"/>
              <a:ext cx="1954831" cy="169272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63128" y="3715512"/>
              <a:ext cx="1879092" cy="1152144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98449" y="295147"/>
            <a:ext cx="9945845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+mn-lt"/>
                <a:ea typeface="+mn-ea"/>
                <a:cs typeface="+mn-cs"/>
              </a:rPr>
              <a:t>Модельный ряд лазерных принтеров и МФУ </a:t>
            </a:r>
            <a:r>
              <a:rPr lang="ru-RU" sz="2800" dirty="0" err="1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+mn-lt"/>
                <a:ea typeface="+mn-ea"/>
                <a:cs typeface="+mn-cs"/>
              </a:rPr>
              <a:t>Deli</a:t>
            </a:r>
            <a:br>
              <a:rPr lang="ru-RU" sz="2800" dirty="0"/>
            </a:br>
            <a:br>
              <a:rPr lang="ru-RU" sz="2000" dirty="0"/>
            </a:br>
            <a:endParaRPr sz="2000" dirty="0"/>
          </a:p>
        </p:txBody>
      </p:sp>
      <p:pic>
        <p:nvPicPr>
          <p:cNvPr id="24" name="object 4">
            <a:extLst>
              <a:ext uri="{FF2B5EF4-FFF2-40B4-BE49-F238E27FC236}">
                <a16:creationId xmlns:a16="http://schemas.microsoft.com/office/drawing/2014/main" id="{0EA790AF-EE84-4D75-B335-3F477EE1C524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00716" y="295147"/>
            <a:ext cx="592835" cy="59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56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340" y="270205"/>
            <a:ext cx="7536815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</a:rPr>
              <a:t>Оригинальные расходные материалы Deli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7400" y="3469459"/>
            <a:ext cx="3449749" cy="24101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7400" y="3429000"/>
            <a:ext cx="3014472" cy="2450591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09625" y="1520444"/>
          <a:ext cx="10237469" cy="14865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6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7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Комплект</a:t>
                      </a:r>
                      <a:r>
                        <a:rPr sz="16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поставки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933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b="1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Стандартная</a:t>
                      </a:r>
                      <a:r>
                        <a:rPr sz="16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емкость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Повышенная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емкость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66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600" spc="-55" dirty="0">
                          <a:latin typeface="Microsoft Sans Serif"/>
                          <a:cs typeface="Microsoft Sans Serif"/>
                        </a:rPr>
                        <a:t>D20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80" dirty="0">
                          <a:latin typeface="Microsoft Sans Serif"/>
                          <a:cs typeface="Microsoft Sans Serif"/>
                        </a:rPr>
                        <a:t>series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45" dirty="0">
                          <a:latin typeface="Microsoft Sans Serif"/>
                          <a:cs typeface="Microsoft Sans Serif"/>
                        </a:rPr>
                        <a:t>(P2000/M2000)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00000"/>
                      </a:solidFill>
                      <a:prstDash val="solid"/>
                    </a:lnL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6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4500</a:t>
                      </a:r>
                      <a:r>
                        <a:rPr sz="1600" b="1" spc="-4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8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стр.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337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T2A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(20</a:t>
                      </a: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0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0 ст</a:t>
                      </a: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р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.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T2</a:t>
                      </a:r>
                      <a:r>
                        <a:rPr sz="1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(4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500</a:t>
                      </a:r>
                      <a:r>
                        <a:rPr sz="16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p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ag</a:t>
                      </a: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s)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6355" marB="0"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-60" dirty="0">
                          <a:latin typeface="Microsoft Sans Serif"/>
                          <a:cs typeface="Microsoft Sans Serif"/>
                        </a:rPr>
                        <a:t>D25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80" dirty="0">
                          <a:latin typeface="Microsoft Sans Serif"/>
                          <a:cs typeface="Microsoft Sans Serif"/>
                        </a:rPr>
                        <a:t>series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45" dirty="0">
                          <a:latin typeface="Microsoft Sans Serif"/>
                          <a:cs typeface="Microsoft Sans Serif"/>
                        </a:rPr>
                        <a:t>(P2500/M2500)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953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3500</a:t>
                      </a:r>
                      <a:r>
                        <a:rPr sz="1600" b="1" spc="-4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8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стр.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3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T1A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(2000</a:t>
                      </a:r>
                      <a:r>
                        <a:rPr sz="1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стр</a:t>
                      </a: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.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)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953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T1</a:t>
                      </a:r>
                      <a:r>
                        <a:rPr sz="16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(3500</a:t>
                      </a: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latin typeface="Microsoft Sans Serif"/>
                          <a:cs typeface="Microsoft Sans Serif"/>
                        </a:rPr>
                        <a:t>pag</a:t>
                      </a:r>
                      <a:r>
                        <a:rPr sz="1600" spc="-10" dirty="0">
                          <a:latin typeface="Microsoft Sans Serif"/>
                          <a:cs typeface="Microsoft Sans Serif"/>
                        </a:rPr>
                        <a:t>e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s)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953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-60" dirty="0">
                          <a:latin typeface="Microsoft Sans Serif"/>
                          <a:cs typeface="Microsoft Sans Serif"/>
                        </a:rPr>
                        <a:t>D31</a:t>
                      </a:r>
                      <a:r>
                        <a:rPr sz="16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80" dirty="0">
                          <a:latin typeface="Microsoft Sans Serif"/>
                          <a:cs typeface="Microsoft Sans Serif"/>
                        </a:rPr>
                        <a:t>series</a:t>
                      </a:r>
                      <a:r>
                        <a:rPr sz="16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45" dirty="0">
                          <a:latin typeface="Microsoft Sans Serif"/>
                          <a:cs typeface="Microsoft Sans Serif"/>
                        </a:rPr>
                        <a:t>(P3100/M3100)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953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3500</a:t>
                      </a:r>
                      <a:r>
                        <a:rPr sz="1600" b="1" spc="-4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8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стр.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3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-80" dirty="0">
                          <a:latin typeface="Microsoft Sans Serif"/>
                          <a:cs typeface="Microsoft Sans Serif"/>
                        </a:rPr>
                        <a:t>T31A</a:t>
                      </a: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5" dirty="0">
                          <a:latin typeface="Microsoft Sans Serif"/>
                          <a:cs typeface="Microsoft Sans Serif"/>
                        </a:rPr>
                        <a:t>(2000</a:t>
                      </a:r>
                      <a:r>
                        <a:rPr sz="16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70" dirty="0">
                          <a:latin typeface="Microsoft Sans Serif"/>
                          <a:cs typeface="Microsoft Sans Serif"/>
                        </a:rPr>
                        <a:t>стр.)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953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-85" dirty="0">
                          <a:latin typeface="Microsoft Sans Serif"/>
                          <a:cs typeface="Microsoft Sans Serif"/>
                        </a:rPr>
                        <a:t>T31</a:t>
                      </a:r>
                      <a:r>
                        <a:rPr sz="16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5" dirty="0">
                          <a:latin typeface="Microsoft Sans Serif"/>
                          <a:cs typeface="Microsoft Sans Serif"/>
                        </a:rPr>
                        <a:t>(3500</a:t>
                      </a:r>
                      <a:r>
                        <a:rPr sz="16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60" dirty="0">
                          <a:latin typeface="Microsoft Sans Serif"/>
                          <a:cs typeface="Microsoft Sans Serif"/>
                        </a:rPr>
                        <a:t>pages)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953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object 4">
            <a:extLst>
              <a:ext uri="{FF2B5EF4-FFF2-40B4-BE49-F238E27FC236}">
                <a16:creationId xmlns:a16="http://schemas.microsoft.com/office/drawing/2014/main" id="{91F35D17-53C6-4326-809B-2BC0FBF83E0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00716" y="295147"/>
            <a:ext cx="592835" cy="5928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40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D2E685-F5E4-40F4-95E5-D4204EC36560}"/>
              </a:ext>
            </a:extLst>
          </p:cNvPr>
          <p:cNvSpPr/>
          <p:nvPr/>
        </p:nvSpPr>
        <p:spPr>
          <a:xfrm>
            <a:off x="902973" y="950209"/>
            <a:ext cx="11490325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35383B"/>
              </a:solidFill>
              <a:latin typeface="Rubik"/>
            </a:endParaRPr>
          </a:p>
          <a:p>
            <a:endParaRPr lang="ru-RU" dirty="0">
              <a:solidFill>
                <a:srgbClr val="35383B"/>
              </a:solidFill>
              <a:latin typeface="Rubik"/>
            </a:endParaRPr>
          </a:p>
          <a:p>
            <a:endParaRPr lang="ru-RU" dirty="0">
              <a:solidFill>
                <a:srgbClr val="35383B"/>
              </a:solidFill>
              <a:latin typeface="Rubik"/>
            </a:endParaRPr>
          </a:p>
          <a:p>
            <a:r>
              <a:rPr lang="ru-RU" dirty="0">
                <a:solidFill>
                  <a:srgbClr val="35383B"/>
                </a:solidFill>
                <a:latin typeface="Rubik"/>
              </a:rPr>
              <a:t>		Принтера А4 и МФУ А4, А3 Ч\Б </a:t>
            </a:r>
          </a:p>
          <a:p>
            <a:r>
              <a:rPr lang="ru-RU" dirty="0">
                <a:solidFill>
                  <a:srgbClr val="35383B"/>
                </a:solidFill>
                <a:latin typeface="Rubik"/>
              </a:rPr>
              <a:t>		МФУ Цвет А4, 1 год гарантии, расширенная гарантия 2-3-4-5 лет. На реестровые решения 3 года</a:t>
            </a:r>
          </a:p>
          <a:p>
            <a:endParaRPr lang="ru-RU" dirty="0">
              <a:solidFill>
                <a:srgbClr val="35383B"/>
              </a:solidFill>
              <a:latin typeface="Rubik"/>
            </a:endParaRPr>
          </a:p>
          <a:p>
            <a:endParaRPr lang="ru-RU" dirty="0">
              <a:solidFill>
                <a:srgbClr val="35383B"/>
              </a:solidFill>
              <a:latin typeface="Rubik"/>
            </a:endParaRPr>
          </a:p>
          <a:p>
            <a:r>
              <a:rPr lang="ru-RU" dirty="0">
                <a:solidFill>
                  <a:srgbClr val="35383B"/>
                </a:solidFill>
                <a:latin typeface="Rubik"/>
              </a:rPr>
              <a:t>		МФУ и Принтера А4 Ч\Б</a:t>
            </a:r>
          </a:p>
          <a:p>
            <a:r>
              <a:rPr lang="ru-RU" dirty="0">
                <a:solidFill>
                  <a:srgbClr val="35383B"/>
                </a:solidFill>
                <a:latin typeface="Rubik"/>
              </a:rPr>
              <a:t>		МФУ А4 Цвет, 2 года гарантии + 1 год в зарегистрированные проекты у вендора.</a:t>
            </a:r>
          </a:p>
          <a:p>
            <a:endParaRPr lang="ru-RU" dirty="0">
              <a:solidFill>
                <a:srgbClr val="35383B"/>
              </a:solidFill>
              <a:latin typeface="Rubik"/>
            </a:endParaRPr>
          </a:p>
          <a:p>
            <a:r>
              <a:rPr lang="ru-RU" dirty="0">
                <a:solidFill>
                  <a:srgbClr val="35383B"/>
                </a:solidFill>
                <a:latin typeface="Rubik"/>
              </a:rPr>
              <a:t>		МФУ и Принтера А4 и А3 Ч\Б, 3 года гарантии.</a:t>
            </a:r>
          </a:p>
          <a:p>
            <a:endParaRPr lang="ru-RU" dirty="0">
              <a:solidFill>
                <a:srgbClr val="35383B"/>
              </a:solidFill>
              <a:latin typeface="Rubik"/>
            </a:endParaRPr>
          </a:p>
          <a:p>
            <a:endParaRPr lang="ru-RU" dirty="0">
              <a:solidFill>
                <a:srgbClr val="35383B"/>
              </a:solidFill>
              <a:latin typeface="Rubik"/>
            </a:endParaRPr>
          </a:p>
          <a:p>
            <a:r>
              <a:rPr lang="ru-RU" dirty="0">
                <a:solidFill>
                  <a:srgbClr val="35383B"/>
                </a:solidFill>
                <a:latin typeface="Rubik"/>
              </a:rPr>
              <a:t>		Принтера А4 Ч\б и МФУ А4, А3 Ч\Б, </a:t>
            </a:r>
            <a:r>
              <a:rPr lang="en-US" dirty="0">
                <a:solidFill>
                  <a:srgbClr val="35383B"/>
                </a:solidFill>
                <a:latin typeface="Rubik"/>
              </a:rPr>
              <a:t>3 </a:t>
            </a:r>
            <a:r>
              <a:rPr lang="ru-RU" dirty="0">
                <a:solidFill>
                  <a:srgbClr val="35383B"/>
                </a:solidFill>
                <a:latin typeface="Rubik"/>
              </a:rPr>
              <a:t>года гарантии.</a:t>
            </a:r>
          </a:p>
          <a:p>
            <a:endParaRPr lang="ru-RU" b="1" dirty="0">
              <a:solidFill>
                <a:srgbClr val="35383B"/>
              </a:solidFill>
              <a:latin typeface="Rubik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4C0CE78-0408-4B64-B77D-0A3689CB70DB}"/>
              </a:ext>
            </a:extLst>
          </p:cNvPr>
          <p:cNvSpPr txBox="1">
            <a:spLocks/>
          </p:cNvSpPr>
          <p:nvPr/>
        </p:nvSpPr>
        <p:spPr bwMode="auto">
          <a:xfrm>
            <a:off x="3243071" y="446352"/>
            <a:ext cx="5705855" cy="50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sz="3600" b="1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</a:rPr>
              <a:t>Печатное оборудование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350AD0-379A-4CC3-9E8B-06CF52367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3" y="1565369"/>
            <a:ext cx="1657350" cy="847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0249FE-A054-4E77-8450-28E6664D0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02" y="2938772"/>
            <a:ext cx="1809647" cy="2701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54EDBE-92E2-4C59-B86B-E94DB582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400" y="3592999"/>
            <a:ext cx="1295400" cy="52387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97D6E51-3E4A-466A-A82E-4DC6B600AFED}"/>
              </a:ext>
            </a:extLst>
          </p:cNvPr>
          <p:cNvSpPr/>
          <p:nvPr/>
        </p:nvSpPr>
        <p:spPr>
          <a:xfrm>
            <a:off x="1686626" y="946882"/>
            <a:ext cx="992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5383B"/>
                </a:solidFill>
                <a:latin typeface="Rubik"/>
              </a:rPr>
              <a:t>Оборудование с сертификатами сделано в России: </a:t>
            </a:r>
            <a:r>
              <a:rPr lang="ru-RU" dirty="0">
                <a:solidFill>
                  <a:srgbClr val="35383B"/>
                </a:solidFill>
                <a:latin typeface="Rubik"/>
              </a:rPr>
              <a:t>КАТЮША</a:t>
            </a:r>
            <a:r>
              <a:rPr lang="en-US" dirty="0">
                <a:solidFill>
                  <a:srgbClr val="35383B"/>
                </a:solidFill>
                <a:latin typeface="Rubik"/>
              </a:rPr>
              <a:t>, PANTUM,</a:t>
            </a:r>
            <a:r>
              <a:rPr lang="ru-RU" dirty="0">
                <a:solidFill>
                  <a:srgbClr val="35383B"/>
                </a:solidFill>
                <a:latin typeface="Rubik"/>
              </a:rPr>
              <a:t> Гравитон,</a:t>
            </a:r>
            <a:r>
              <a:rPr lang="en-US" dirty="0">
                <a:solidFill>
                  <a:srgbClr val="35383B"/>
                </a:solidFill>
                <a:latin typeface="Rubik"/>
              </a:rPr>
              <a:t> F+</a:t>
            </a:r>
            <a:endParaRPr lang="ru-RU" b="1" dirty="0">
              <a:solidFill>
                <a:srgbClr val="35383B"/>
              </a:solidFill>
              <a:latin typeface="Rubik"/>
            </a:endParaRPr>
          </a:p>
        </p:txBody>
      </p:sp>
      <p:pic>
        <p:nvPicPr>
          <p:cNvPr id="15" name="object 3">
            <a:extLst>
              <a:ext uri="{FF2B5EF4-FFF2-40B4-BE49-F238E27FC236}">
                <a16:creationId xmlns:a16="http://schemas.microsoft.com/office/drawing/2014/main" id="{A610ED41-8EBB-4B53-855C-7E63157BC20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0608" y="4500911"/>
            <a:ext cx="1772983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82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4C0CE78-0408-4B64-B77D-0A3689CB70DB}"/>
              </a:ext>
            </a:extLst>
          </p:cNvPr>
          <p:cNvSpPr txBox="1">
            <a:spLocks/>
          </p:cNvSpPr>
          <p:nvPr/>
        </p:nvSpPr>
        <p:spPr bwMode="auto">
          <a:xfrm>
            <a:off x="1905001" y="310896"/>
            <a:ext cx="7909724" cy="64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a typeface="+mn-ea"/>
              </a:rPr>
              <a:t>Основные преимущества </a:t>
            </a:r>
            <a:r>
              <a:rPr lang="en-US" sz="3600" b="1" dirty="0">
                <a:gradFill flip="none" rotWithShape="1"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  <a:tileRect/>
                </a:gradFill>
                <a:ea typeface="+mn-ea"/>
              </a:rPr>
              <a:t>Pantum</a:t>
            </a:r>
            <a:endParaRPr lang="ru-RU" sz="3200" b="1" dirty="0">
              <a:gradFill>
                <a:gsLst>
                  <a:gs pos="0">
                    <a:srgbClr val="0070C0">
                      <a:alpha val="90000"/>
                    </a:srgbClr>
                  </a:gs>
                  <a:gs pos="100000">
                    <a:srgbClr val="A20C33">
                      <a:alpha val="90000"/>
                    </a:srgbClr>
                  </a:gs>
                </a:gsLst>
                <a:lin ang="8100000" scaled="1"/>
              </a:gra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1DC145-5FA4-4ADA-95AE-5D34FF2B4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97" y="958863"/>
            <a:ext cx="10504405" cy="51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17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4F00E9-2AD9-43F9-AFDF-98A685D12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A6D3D4-A535-1F8E-F009-A75B8DF6B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658181"/>
            <a:ext cx="7315200" cy="344639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B3910B5-AEA9-407C-9570-0BF1F336B0C5}"/>
              </a:ext>
            </a:extLst>
          </p:cNvPr>
          <p:cNvSpPr txBox="1">
            <a:spLocks/>
          </p:cNvSpPr>
          <p:nvPr/>
        </p:nvSpPr>
        <p:spPr bwMode="auto">
          <a:xfrm>
            <a:off x="1297775" y="64009"/>
            <a:ext cx="9839617" cy="5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sz="3600" b="1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</a:rPr>
              <a:t>Печатное оборудование</a:t>
            </a:r>
            <a:r>
              <a:rPr lang="en-US" sz="3600" b="1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</a:rPr>
              <a:t> </a:t>
            </a:r>
            <a:r>
              <a:rPr lang="ru-RU" sz="3600" b="1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</a:rPr>
              <a:t>Катюша + </a:t>
            </a:r>
            <a:r>
              <a:rPr lang="en-US" sz="3600" b="1" dirty="0" err="1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</a:rPr>
              <a:t>Sindoh</a:t>
            </a:r>
            <a:endParaRPr lang="ru-RU" sz="3600" b="1" dirty="0">
              <a:gradFill>
                <a:gsLst>
                  <a:gs pos="0">
                    <a:srgbClr val="0070C0">
                      <a:alpha val="90000"/>
                    </a:srgbClr>
                  </a:gs>
                  <a:gs pos="100000">
                    <a:srgbClr val="A20C33">
                      <a:alpha val="90000"/>
                    </a:srgbClr>
                  </a:gs>
                </a:gsLst>
                <a:lin ang="8100000" scaled="1"/>
              </a:gra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944498-77BE-456F-98DB-1ADE33868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095" y="3543300"/>
            <a:ext cx="6478587" cy="3178175"/>
          </a:xfrm>
          <a:prstGeom prst="rect">
            <a:avLst/>
          </a:prstGeom>
        </p:spPr>
      </p:pic>
      <p:sp>
        <p:nvSpPr>
          <p:cNvPr id="17" name="object 28">
            <a:extLst>
              <a:ext uri="{FF2B5EF4-FFF2-40B4-BE49-F238E27FC236}">
                <a16:creationId xmlns:a16="http://schemas.microsoft.com/office/drawing/2014/main" id="{5CE34285-2BA3-4254-A991-0A8A019CA214}"/>
              </a:ext>
            </a:extLst>
          </p:cNvPr>
          <p:cNvSpPr/>
          <p:nvPr/>
        </p:nvSpPr>
        <p:spPr>
          <a:xfrm>
            <a:off x="9262318" y="997857"/>
            <a:ext cx="2466364" cy="1042508"/>
          </a:xfrm>
          <a:custGeom>
            <a:avLst/>
            <a:gdLst/>
            <a:ahLst/>
            <a:cxnLst/>
            <a:rect l="l" t="t" r="r" b="b"/>
            <a:pathLst>
              <a:path w="3175634" h="1445260">
                <a:moveTo>
                  <a:pt x="1056284" y="0"/>
                </a:moveTo>
                <a:lnTo>
                  <a:pt x="868121" y="0"/>
                </a:lnTo>
                <a:lnTo>
                  <a:pt x="1470698" y="695617"/>
                </a:lnTo>
                <a:lnTo>
                  <a:pt x="868121" y="695617"/>
                </a:lnTo>
                <a:lnTo>
                  <a:pt x="868121" y="819988"/>
                </a:lnTo>
                <a:lnTo>
                  <a:pt x="2279040" y="819988"/>
                </a:lnTo>
                <a:lnTo>
                  <a:pt x="2279040" y="695617"/>
                </a:lnTo>
                <a:lnTo>
                  <a:pt x="1711007" y="695578"/>
                </a:lnTo>
                <a:lnTo>
                  <a:pt x="1788138" y="615238"/>
                </a:lnTo>
                <a:lnTo>
                  <a:pt x="1590078" y="615238"/>
                </a:lnTo>
                <a:lnTo>
                  <a:pt x="1056284" y="0"/>
                </a:lnTo>
                <a:close/>
              </a:path>
              <a:path w="3175634" h="1445260">
                <a:moveTo>
                  <a:pt x="2279040" y="0"/>
                </a:moveTo>
                <a:lnTo>
                  <a:pt x="2055279" y="0"/>
                </a:lnTo>
                <a:lnTo>
                  <a:pt x="1929155" y="131394"/>
                </a:lnTo>
                <a:lnTo>
                  <a:pt x="2054606" y="131394"/>
                </a:lnTo>
                <a:lnTo>
                  <a:pt x="1590078" y="615238"/>
                </a:lnTo>
                <a:lnTo>
                  <a:pt x="1788138" y="615238"/>
                </a:lnTo>
                <a:lnTo>
                  <a:pt x="2154580" y="233552"/>
                </a:lnTo>
                <a:lnTo>
                  <a:pt x="2279040" y="233552"/>
                </a:lnTo>
                <a:lnTo>
                  <a:pt x="2279040" y="0"/>
                </a:lnTo>
                <a:close/>
              </a:path>
              <a:path w="3175634" h="1445260">
                <a:moveTo>
                  <a:pt x="2279040" y="233552"/>
                </a:moveTo>
                <a:lnTo>
                  <a:pt x="2154580" y="233552"/>
                </a:lnTo>
                <a:lnTo>
                  <a:pt x="2154580" y="364274"/>
                </a:lnTo>
                <a:lnTo>
                  <a:pt x="2279040" y="234695"/>
                </a:lnTo>
                <a:lnTo>
                  <a:pt x="2279040" y="233552"/>
                </a:lnTo>
                <a:close/>
              </a:path>
              <a:path w="3175634" h="1445260">
                <a:moveTo>
                  <a:pt x="450283" y="1286382"/>
                </a:moveTo>
                <a:lnTo>
                  <a:pt x="300113" y="1286382"/>
                </a:lnTo>
                <a:lnTo>
                  <a:pt x="393585" y="1444917"/>
                </a:lnTo>
                <a:lnTo>
                  <a:pt x="544512" y="1444917"/>
                </a:lnTo>
                <a:lnTo>
                  <a:pt x="450283" y="1286382"/>
                </a:lnTo>
                <a:close/>
              </a:path>
              <a:path w="3175634" h="1445260">
                <a:moveTo>
                  <a:pt x="872966" y="1127455"/>
                </a:moveTo>
                <a:lnTo>
                  <a:pt x="719137" y="1127455"/>
                </a:lnTo>
                <a:lnTo>
                  <a:pt x="744296" y="1238897"/>
                </a:lnTo>
                <a:lnTo>
                  <a:pt x="620433" y="1238897"/>
                </a:lnTo>
                <a:lnTo>
                  <a:pt x="546915" y="1366481"/>
                </a:lnTo>
                <a:lnTo>
                  <a:pt x="546798" y="1366761"/>
                </a:lnTo>
                <a:lnTo>
                  <a:pt x="925360" y="1366761"/>
                </a:lnTo>
                <a:lnTo>
                  <a:pt x="925315" y="1366481"/>
                </a:lnTo>
                <a:lnTo>
                  <a:pt x="872966" y="1127455"/>
                </a:lnTo>
                <a:close/>
              </a:path>
              <a:path w="3175634" h="1445260">
                <a:moveTo>
                  <a:pt x="1196454" y="1126820"/>
                </a:moveTo>
                <a:lnTo>
                  <a:pt x="1043038" y="1126820"/>
                </a:lnTo>
                <a:lnTo>
                  <a:pt x="1095552" y="1366608"/>
                </a:lnTo>
                <a:lnTo>
                  <a:pt x="1249248" y="1366685"/>
                </a:lnTo>
                <a:lnTo>
                  <a:pt x="1196530" y="1126947"/>
                </a:lnTo>
                <a:close/>
              </a:path>
              <a:path w="3175634" h="1445260">
                <a:moveTo>
                  <a:pt x="314363" y="998283"/>
                </a:moveTo>
                <a:lnTo>
                  <a:pt x="103377" y="1366481"/>
                </a:lnTo>
                <a:lnTo>
                  <a:pt x="254774" y="1366558"/>
                </a:lnTo>
                <a:lnTo>
                  <a:pt x="300088" y="1286624"/>
                </a:lnTo>
                <a:lnTo>
                  <a:pt x="300113" y="1286382"/>
                </a:lnTo>
                <a:lnTo>
                  <a:pt x="450283" y="1286382"/>
                </a:lnTo>
                <a:lnTo>
                  <a:pt x="373672" y="1157490"/>
                </a:lnTo>
                <a:lnTo>
                  <a:pt x="465074" y="998359"/>
                </a:lnTo>
                <a:lnTo>
                  <a:pt x="314363" y="998283"/>
                </a:lnTo>
                <a:close/>
              </a:path>
              <a:path w="3175634" h="1445260">
                <a:moveTo>
                  <a:pt x="844676" y="998283"/>
                </a:moveTo>
                <a:lnTo>
                  <a:pt x="565327" y="998283"/>
                </a:lnTo>
                <a:lnTo>
                  <a:pt x="445681" y="1208392"/>
                </a:lnTo>
                <a:lnTo>
                  <a:pt x="521373" y="1335544"/>
                </a:lnTo>
                <a:lnTo>
                  <a:pt x="642962" y="1127455"/>
                </a:lnTo>
                <a:lnTo>
                  <a:pt x="872966" y="1127455"/>
                </a:lnTo>
                <a:lnTo>
                  <a:pt x="844676" y="998283"/>
                </a:lnTo>
                <a:close/>
              </a:path>
              <a:path w="3175634" h="1445260">
                <a:moveTo>
                  <a:pt x="152692" y="912901"/>
                </a:moveTo>
                <a:lnTo>
                  <a:pt x="0" y="912901"/>
                </a:lnTo>
                <a:lnTo>
                  <a:pt x="47165" y="1127455"/>
                </a:lnTo>
                <a:lnTo>
                  <a:pt x="89014" y="1317523"/>
                </a:lnTo>
                <a:lnTo>
                  <a:pt x="200177" y="1123010"/>
                </a:lnTo>
                <a:lnTo>
                  <a:pt x="152692" y="912901"/>
                </a:lnTo>
                <a:close/>
              </a:path>
              <a:path w="3175634" h="1445260">
                <a:moveTo>
                  <a:pt x="1282331" y="998359"/>
                </a:moveTo>
                <a:lnTo>
                  <a:pt x="899134" y="998359"/>
                </a:lnTo>
                <a:lnTo>
                  <a:pt x="927138" y="1126820"/>
                </a:lnTo>
                <a:lnTo>
                  <a:pt x="1310830" y="1126820"/>
                </a:lnTo>
                <a:lnTo>
                  <a:pt x="1282331" y="998359"/>
                </a:lnTo>
                <a:close/>
              </a:path>
              <a:path w="3175634" h="1445260">
                <a:moveTo>
                  <a:pt x="3123291" y="1127455"/>
                </a:moveTo>
                <a:lnTo>
                  <a:pt x="2967799" y="1127455"/>
                </a:lnTo>
                <a:lnTo>
                  <a:pt x="2992945" y="1238897"/>
                </a:lnTo>
                <a:lnTo>
                  <a:pt x="2869247" y="1238897"/>
                </a:lnTo>
                <a:lnTo>
                  <a:pt x="2795701" y="1366685"/>
                </a:lnTo>
                <a:lnTo>
                  <a:pt x="3175635" y="1366761"/>
                </a:lnTo>
                <a:lnTo>
                  <a:pt x="3123291" y="1127455"/>
                </a:lnTo>
                <a:close/>
              </a:path>
              <a:path w="3175634" h="1445260">
                <a:moveTo>
                  <a:pt x="3095028" y="998283"/>
                </a:moveTo>
                <a:lnTo>
                  <a:pt x="2812389" y="998283"/>
                </a:lnTo>
                <a:lnTo>
                  <a:pt x="2711704" y="1166583"/>
                </a:lnTo>
                <a:lnTo>
                  <a:pt x="2754515" y="1365377"/>
                </a:lnTo>
                <a:lnTo>
                  <a:pt x="2754591" y="1365973"/>
                </a:lnTo>
                <a:lnTo>
                  <a:pt x="2891624" y="1127455"/>
                </a:lnTo>
                <a:lnTo>
                  <a:pt x="3123291" y="1127455"/>
                </a:lnTo>
                <a:lnTo>
                  <a:pt x="3095028" y="998283"/>
                </a:lnTo>
                <a:close/>
              </a:path>
              <a:path w="3175634" h="1445260">
                <a:moveTo>
                  <a:pt x="2059906" y="1246555"/>
                </a:moveTo>
                <a:lnTo>
                  <a:pt x="1639239" y="1246555"/>
                </a:lnTo>
                <a:lnTo>
                  <a:pt x="1665566" y="1366837"/>
                </a:lnTo>
                <a:lnTo>
                  <a:pt x="2087486" y="1366837"/>
                </a:lnTo>
                <a:lnTo>
                  <a:pt x="2059906" y="1246555"/>
                </a:lnTo>
                <a:close/>
              </a:path>
              <a:path w="3175634" h="1445260">
                <a:moveTo>
                  <a:pt x="1490700" y="998359"/>
                </a:moveTo>
                <a:lnTo>
                  <a:pt x="1335341" y="998359"/>
                </a:lnTo>
                <a:lnTo>
                  <a:pt x="1335458" y="999159"/>
                </a:lnTo>
                <a:lnTo>
                  <a:pt x="1335572" y="999756"/>
                </a:lnTo>
                <a:lnTo>
                  <a:pt x="1417104" y="1366685"/>
                </a:lnTo>
                <a:lnTo>
                  <a:pt x="1571396" y="1366685"/>
                </a:lnTo>
                <a:lnTo>
                  <a:pt x="1545844" y="1247343"/>
                </a:lnTo>
                <a:lnTo>
                  <a:pt x="1545640" y="1246555"/>
                </a:lnTo>
                <a:lnTo>
                  <a:pt x="2059906" y="1246555"/>
                </a:lnTo>
                <a:lnTo>
                  <a:pt x="2057859" y="1237627"/>
                </a:lnTo>
                <a:lnTo>
                  <a:pt x="1792770" y="1237627"/>
                </a:lnTo>
                <a:lnTo>
                  <a:pt x="1767649" y="1126223"/>
                </a:lnTo>
                <a:lnTo>
                  <a:pt x="1891360" y="1126223"/>
                </a:lnTo>
                <a:lnTo>
                  <a:pt x="1895833" y="1118450"/>
                </a:lnTo>
                <a:lnTo>
                  <a:pt x="1518043" y="1118450"/>
                </a:lnTo>
                <a:lnTo>
                  <a:pt x="1490934" y="999756"/>
                </a:lnTo>
                <a:lnTo>
                  <a:pt x="1490817" y="999159"/>
                </a:lnTo>
                <a:lnTo>
                  <a:pt x="1490700" y="998359"/>
                </a:lnTo>
                <a:close/>
              </a:path>
              <a:path w="3175634" h="1445260">
                <a:moveTo>
                  <a:pt x="2202751" y="998321"/>
                </a:moveTo>
                <a:lnTo>
                  <a:pt x="2048141" y="998524"/>
                </a:lnTo>
                <a:lnTo>
                  <a:pt x="2048224" y="999159"/>
                </a:lnTo>
                <a:lnTo>
                  <a:pt x="2048334" y="999756"/>
                </a:lnTo>
                <a:lnTo>
                  <a:pt x="2129637" y="1366685"/>
                </a:lnTo>
                <a:lnTo>
                  <a:pt x="2701163" y="1366558"/>
                </a:lnTo>
                <a:lnTo>
                  <a:pt x="2672626" y="1238948"/>
                </a:lnTo>
                <a:lnTo>
                  <a:pt x="2256142" y="1238948"/>
                </a:lnTo>
                <a:lnTo>
                  <a:pt x="2202751" y="998321"/>
                </a:lnTo>
                <a:close/>
              </a:path>
              <a:path w="3175634" h="1445260">
                <a:moveTo>
                  <a:pt x="2412377" y="998435"/>
                </a:moveTo>
                <a:lnTo>
                  <a:pt x="2257653" y="998435"/>
                </a:lnTo>
                <a:lnTo>
                  <a:pt x="2310460" y="1238948"/>
                </a:lnTo>
                <a:lnTo>
                  <a:pt x="2466098" y="1238948"/>
                </a:lnTo>
                <a:lnTo>
                  <a:pt x="2412377" y="998435"/>
                </a:lnTo>
                <a:close/>
              </a:path>
              <a:path w="3175634" h="1445260">
                <a:moveTo>
                  <a:pt x="2618752" y="998359"/>
                </a:moveTo>
                <a:lnTo>
                  <a:pt x="2464981" y="998359"/>
                </a:lnTo>
                <a:lnTo>
                  <a:pt x="2518384" y="1238948"/>
                </a:lnTo>
                <a:lnTo>
                  <a:pt x="2672626" y="1238948"/>
                </a:lnTo>
                <a:lnTo>
                  <a:pt x="2618752" y="998359"/>
                </a:lnTo>
                <a:close/>
              </a:path>
              <a:path w="3175634" h="1445260">
                <a:moveTo>
                  <a:pt x="2005964" y="999159"/>
                </a:moveTo>
                <a:lnTo>
                  <a:pt x="1902853" y="1178636"/>
                </a:lnTo>
                <a:lnTo>
                  <a:pt x="1916112" y="1237627"/>
                </a:lnTo>
                <a:lnTo>
                  <a:pt x="2057859" y="1237627"/>
                </a:lnTo>
                <a:lnTo>
                  <a:pt x="2048890" y="1198511"/>
                </a:lnTo>
                <a:lnTo>
                  <a:pt x="2006053" y="999756"/>
                </a:lnTo>
                <a:lnTo>
                  <a:pt x="2005964" y="999159"/>
                </a:lnTo>
                <a:close/>
              </a:path>
              <a:path w="3175634" h="1445260">
                <a:moveTo>
                  <a:pt x="1964944" y="998359"/>
                </a:moveTo>
                <a:lnTo>
                  <a:pt x="1584960" y="998359"/>
                </a:lnTo>
                <a:lnTo>
                  <a:pt x="1611223" y="1118450"/>
                </a:lnTo>
                <a:lnTo>
                  <a:pt x="1895833" y="1118450"/>
                </a:lnTo>
                <a:lnTo>
                  <a:pt x="1964944" y="998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A5C3C95-EFFC-4087-A2A9-97C8F9FC6B4D}"/>
              </a:ext>
            </a:extLst>
          </p:cNvPr>
          <p:cNvGrpSpPr/>
          <p:nvPr/>
        </p:nvGrpSpPr>
        <p:grpSpPr>
          <a:xfrm>
            <a:off x="1535366" y="4198989"/>
            <a:ext cx="1216682" cy="999511"/>
            <a:chOff x="1090613" y="4211890"/>
            <a:chExt cx="1216682" cy="99951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100C00A-4147-4B4E-A767-C66659EC3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613" y="4211890"/>
              <a:ext cx="1216682" cy="800756"/>
            </a:xfrm>
            <a:prstGeom prst="rect">
              <a:avLst/>
            </a:prstGeom>
          </p:spPr>
        </p:pic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43E11BDE-68BD-4546-925F-1EDD092DF4E0}"/>
                </a:ext>
              </a:extLst>
            </p:cNvPr>
            <p:cNvSpPr txBox="1"/>
            <p:nvPr/>
          </p:nvSpPr>
          <p:spPr>
            <a:xfrm>
              <a:off x="1517344" y="5012646"/>
              <a:ext cx="363220" cy="19875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100" spc="-20" dirty="0">
                  <a:latin typeface="Trebuchet MS"/>
                  <a:cs typeface="Trebuchet MS"/>
                </a:rPr>
                <a:t>М133</a:t>
              </a:r>
              <a:endParaRPr sz="1100" dirty="0">
                <a:latin typeface="Trebuchet MS"/>
                <a:cs typeface="Trebuchet MS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C32A715-2716-4C3B-8D73-CA7F4516B769}"/>
              </a:ext>
            </a:extLst>
          </p:cNvPr>
          <p:cNvGrpSpPr/>
          <p:nvPr/>
        </p:nvGrpSpPr>
        <p:grpSpPr>
          <a:xfrm>
            <a:off x="414873" y="4351580"/>
            <a:ext cx="1216683" cy="780807"/>
            <a:chOff x="2800226" y="4345497"/>
            <a:chExt cx="1216683" cy="780807"/>
          </a:xfrm>
        </p:grpSpPr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4A37297F-E9A4-427B-9710-8C35A10951A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00226" y="4345497"/>
              <a:ext cx="1216683" cy="687512"/>
            </a:xfrm>
            <a:prstGeom prst="rect">
              <a:avLst/>
            </a:prstGeom>
          </p:spPr>
        </p:pic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4B9CAD9A-D28A-4931-B4AD-906C3206FEE4}"/>
                </a:ext>
              </a:extLst>
            </p:cNvPr>
            <p:cNvSpPr txBox="1"/>
            <p:nvPr/>
          </p:nvSpPr>
          <p:spPr>
            <a:xfrm>
              <a:off x="3229599" y="4939714"/>
              <a:ext cx="363220" cy="18659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100" spc="-20" dirty="0">
                  <a:latin typeface="Trebuchet MS"/>
                  <a:cs typeface="Trebuchet MS"/>
                </a:rPr>
                <a:t>Р133</a:t>
              </a:r>
              <a:endParaRPr sz="1100" dirty="0">
                <a:latin typeface="Trebuchet MS"/>
                <a:cs typeface="Trebuchet MS"/>
              </a:endParaRPr>
            </a:p>
          </p:txBody>
        </p:sp>
      </p:grpSp>
      <p:pic>
        <p:nvPicPr>
          <p:cNvPr id="18" name="object 13">
            <a:extLst>
              <a:ext uri="{FF2B5EF4-FFF2-40B4-BE49-F238E27FC236}">
                <a16:creationId xmlns:a16="http://schemas.microsoft.com/office/drawing/2014/main" id="{75031C14-DDF3-4E25-9370-3B1B0BB77B5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89987" y="3944940"/>
            <a:ext cx="1724449" cy="1094152"/>
          </a:xfrm>
          <a:prstGeom prst="rect">
            <a:avLst/>
          </a:prstGeom>
        </p:spPr>
      </p:pic>
      <p:sp>
        <p:nvSpPr>
          <p:cNvPr id="19" name="object 17">
            <a:extLst>
              <a:ext uri="{FF2B5EF4-FFF2-40B4-BE49-F238E27FC236}">
                <a16:creationId xmlns:a16="http://schemas.microsoft.com/office/drawing/2014/main" id="{83ED6C2E-C48D-44B9-9668-9A596E0289F1}"/>
              </a:ext>
            </a:extLst>
          </p:cNvPr>
          <p:cNvSpPr txBox="1"/>
          <p:nvPr/>
        </p:nvSpPr>
        <p:spPr>
          <a:xfrm>
            <a:off x="3242876" y="5005443"/>
            <a:ext cx="363220" cy="186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00" spc="-20" dirty="0">
                <a:latin typeface="Trebuchet MS"/>
                <a:cs typeface="Trebuchet MS"/>
              </a:rPr>
              <a:t>М240</a:t>
            </a:r>
            <a:endParaRPr sz="1100" dirty="0">
              <a:latin typeface="Trebuchet MS"/>
              <a:cs typeface="Trebuchet MS"/>
            </a:endParaRPr>
          </a:p>
        </p:txBody>
      </p:sp>
      <p:pic>
        <p:nvPicPr>
          <p:cNvPr id="20" name="object 11">
            <a:extLst>
              <a:ext uri="{FF2B5EF4-FFF2-40B4-BE49-F238E27FC236}">
                <a16:creationId xmlns:a16="http://schemas.microsoft.com/office/drawing/2014/main" id="{EA98FED9-F1BF-48BC-8A0B-DB44416F710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22697" y="850161"/>
            <a:ext cx="1407601" cy="250115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145706A-B987-4824-8A56-31617DF7D8A8}"/>
              </a:ext>
            </a:extLst>
          </p:cNvPr>
          <p:cNvSpPr/>
          <p:nvPr/>
        </p:nvSpPr>
        <p:spPr>
          <a:xfrm>
            <a:off x="7964378" y="3179427"/>
            <a:ext cx="7853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ru-RU" sz="1200" spc="-20" dirty="0">
                <a:latin typeface="Trebuchet MS"/>
                <a:cs typeface="Trebuchet MS"/>
              </a:rPr>
              <a:t>М450</a:t>
            </a:r>
            <a:endParaRPr lang="ru-RU" sz="1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2564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4F00E9-2AD9-43F9-AFDF-98A685D12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B3910B5-AEA9-407C-9570-0BF1F336B0C5}"/>
              </a:ext>
            </a:extLst>
          </p:cNvPr>
          <p:cNvSpPr txBox="1">
            <a:spLocks/>
          </p:cNvSpPr>
          <p:nvPr/>
        </p:nvSpPr>
        <p:spPr bwMode="auto">
          <a:xfrm>
            <a:off x="1322990" y="305999"/>
            <a:ext cx="9839617" cy="5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ru-RU" sz="3600" b="1" dirty="0">
              <a:gradFill>
                <a:gsLst>
                  <a:gs pos="0">
                    <a:srgbClr val="0070C0">
                      <a:alpha val="90000"/>
                    </a:srgbClr>
                  </a:gs>
                  <a:gs pos="100000">
                    <a:srgbClr val="A20C33">
                      <a:alpha val="90000"/>
                    </a:srgbClr>
                  </a:gs>
                </a:gsLst>
                <a:lin ang="8100000" scaled="1"/>
              </a:gradFill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39D76F8-5993-43BA-889B-FB4686A3A112}"/>
              </a:ext>
            </a:extLst>
          </p:cNvPr>
          <p:cNvSpPr/>
          <p:nvPr/>
        </p:nvSpPr>
        <p:spPr>
          <a:xfrm>
            <a:off x="10748771" y="379107"/>
            <a:ext cx="607060" cy="357505"/>
          </a:xfrm>
          <a:custGeom>
            <a:avLst/>
            <a:gdLst/>
            <a:ahLst/>
            <a:cxnLst/>
            <a:rect l="l" t="t" r="r" b="b"/>
            <a:pathLst>
              <a:path w="607059" h="357505">
                <a:moveTo>
                  <a:pt x="606971" y="0"/>
                </a:moveTo>
                <a:lnTo>
                  <a:pt x="512343" y="0"/>
                </a:lnTo>
                <a:lnTo>
                  <a:pt x="465467" y="46189"/>
                </a:lnTo>
                <a:lnTo>
                  <a:pt x="465467" y="47434"/>
                </a:lnTo>
                <a:lnTo>
                  <a:pt x="520750" y="47434"/>
                </a:lnTo>
                <a:lnTo>
                  <a:pt x="309638" y="270687"/>
                </a:lnTo>
                <a:lnTo>
                  <a:pt x="75755" y="0"/>
                </a:lnTo>
                <a:lnTo>
                  <a:pt x="0" y="0"/>
                </a:lnTo>
                <a:lnTo>
                  <a:pt x="0" y="1447"/>
                </a:lnTo>
                <a:lnTo>
                  <a:pt x="260134" y="300151"/>
                </a:lnTo>
                <a:lnTo>
                  <a:pt x="0" y="300151"/>
                </a:lnTo>
                <a:lnTo>
                  <a:pt x="0" y="357428"/>
                </a:lnTo>
                <a:lnTo>
                  <a:pt x="606971" y="357428"/>
                </a:lnTo>
                <a:lnTo>
                  <a:pt x="606971" y="300151"/>
                </a:lnTo>
                <a:lnTo>
                  <a:pt x="359752" y="300139"/>
                </a:lnTo>
                <a:lnTo>
                  <a:pt x="558584" y="89636"/>
                </a:lnTo>
                <a:lnTo>
                  <a:pt x="558584" y="145059"/>
                </a:lnTo>
                <a:lnTo>
                  <a:pt x="559790" y="145059"/>
                </a:lnTo>
                <a:lnTo>
                  <a:pt x="606971" y="96507"/>
                </a:lnTo>
                <a:lnTo>
                  <a:pt x="6069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1B38EC17-E759-47D1-9CA5-B18E11B7D1C1}"/>
              </a:ext>
            </a:extLst>
          </p:cNvPr>
          <p:cNvGrpSpPr/>
          <p:nvPr/>
        </p:nvGrpSpPr>
        <p:grpSpPr>
          <a:xfrm>
            <a:off x="10368292" y="778421"/>
            <a:ext cx="1368425" cy="227965"/>
            <a:chOff x="10368292" y="778421"/>
            <a:chExt cx="1368425" cy="227965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668359DA-DDFF-48D3-85A1-E611CB284BF4}"/>
                </a:ext>
              </a:extLst>
            </p:cNvPr>
            <p:cNvSpPr/>
            <p:nvPr/>
          </p:nvSpPr>
          <p:spPr>
            <a:xfrm>
              <a:off x="10368292" y="778421"/>
              <a:ext cx="84455" cy="171450"/>
            </a:xfrm>
            <a:custGeom>
              <a:avLst/>
              <a:gdLst/>
              <a:ahLst/>
              <a:cxnLst/>
              <a:rect l="l" t="t" r="r" b="b"/>
              <a:pathLst>
                <a:path w="84454" h="171450">
                  <a:moveTo>
                    <a:pt x="64033" y="0"/>
                  </a:moveTo>
                  <a:lnTo>
                    <a:pt x="0" y="0"/>
                  </a:lnTo>
                  <a:lnTo>
                    <a:pt x="20053" y="91262"/>
                  </a:lnTo>
                  <a:lnTo>
                    <a:pt x="37668" y="171221"/>
                  </a:lnTo>
                  <a:lnTo>
                    <a:pt x="84277" y="89623"/>
                  </a:lnTo>
                  <a:lnTo>
                    <a:pt x="640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6A1DF205-6958-4FA9-A7A3-EF7ED946A29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38127" y="815263"/>
              <a:ext cx="198107" cy="157187"/>
            </a:xfrm>
            <a:prstGeom prst="rect">
              <a:avLst/>
            </a:pr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6D545082-AC31-4585-81C3-2C2FB634300C}"/>
                </a:ext>
              </a:extLst>
            </p:cNvPr>
            <p:cNvSpPr/>
            <p:nvPr/>
          </p:nvSpPr>
          <p:spPr>
            <a:xfrm>
              <a:off x="10413327" y="815263"/>
              <a:ext cx="1121410" cy="191135"/>
            </a:xfrm>
            <a:custGeom>
              <a:avLst/>
              <a:gdLst/>
              <a:ahLst/>
              <a:cxnLst/>
              <a:rect l="l" t="t" r="r" b="b"/>
              <a:pathLst>
                <a:path w="1121409" h="191134">
                  <a:moveTo>
                    <a:pt x="187185" y="190919"/>
                  </a:moveTo>
                  <a:lnTo>
                    <a:pt x="114033" y="67792"/>
                  </a:lnTo>
                  <a:lnTo>
                    <a:pt x="152946" y="38"/>
                  </a:lnTo>
                  <a:lnTo>
                    <a:pt x="89992" y="0"/>
                  </a:lnTo>
                  <a:lnTo>
                    <a:pt x="0" y="157073"/>
                  </a:lnTo>
                  <a:lnTo>
                    <a:pt x="63246" y="157124"/>
                  </a:lnTo>
                  <a:lnTo>
                    <a:pt x="82448" y="123228"/>
                  </a:lnTo>
                  <a:lnTo>
                    <a:pt x="82956" y="121031"/>
                  </a:lnTo>
                  <a:lnTo>
                    <a:pt x="124167" y="190919"/>
                  </a:lnTo>
                  <a:lnTo>
                    <a:pt x="187185" y="190919"/>
                  </a:lnTo>
                  <a:close/>
                </a:path>
                <a:path w="1121409" h="191134">
                  <a:moveTo>
                    <a:pt x="355460" y="157187"/>
                  </a:moveTo>
                  <a:lnTo>
                    <a:pt x="321017" y="0"/>
                  </a:lnTo>
                  <a:lnTo>
                    <a:pt x="201764" y="0"/>
                  </a:lnTo>
                  <a:lnTo>
                    <a:pt x="150647" y="89750"/>
                  </a:lnTo>
                  <a:lnTo>
                    <a:pt x="182257" y="142836"/>
                  </a:lnTo>
                  <a:lnTo>
                    <a:pt x="234200" y="53949"/>
                  </a:lnTo>
                  <a:lnTo>
                    <a:pt x="268312" y="53949"/>
                  </a:lnTo>
                  <a:lnTo>
                    <a:pt x="279577" y="103822"/>
                  </a:lnTo>
                  <a:lnTo>
                    <a:pt x="225526" y="103822"/>
                  </a:lnTo>
                  <a:lnTo>
                    <a:pt x="194779" y="157187"/>
                  </a:lnTo>
                  <a:lnTo>
                    <a:pt x="355460" y="157187"/>
                  </a:lnTo>
                  <a:close/>
                </a:path>
                <a:path w="1121409" h="191134">
                  <a:moveTo>
                    <a:pt x="1120965" y="157111"/>
                  </a:moveTo>
                  <a:lnTo>
                    <a:pt x="1085799" y="25"/>
                  </a:lnTo>
                  <a:lnTo>
                    <a:pt x="1021308" y="25"/>
                  </a:lnTo>
                  <a:lnTo>
                    <a:pt x="1044346" y="103835"/>
                  </a:lnTo>
                  <a:lnTo>
                    <a:pt x="1019937" y="103835"/>
                  </a:lnTo>
                  <a:lnTo>
                    <a:pt x="996759" y="63"/>
                  </a:lnTo>
                  <a:lnTo>
                    <a:pt x="931824" y="63"/>
                  </a:lnTo>
                  <a:lnTo>
                    <a:pt x="954620" y="103835"/>
                  </a:lnTo>
                  <a:lnTo>
                    <a:pt x="929360" y="103835"/>
                  </a:lnTo>
                  <a:lnTo>
                    <a:pt x="906297" y="12"/>
                  </a:lnTo>
                  <a:lnTo>
                    <a:pt x="841425" y="101"/>
                  </a:lnTo>
                  <a:lnTo>
                    <a:pt x="876211" y="157162"/>
                  </a:lnTo>
                  <a:lnTo>
                    <a:pt x="1120965" y="1571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39FF9740-1F0C-45D6-BECD-615CB883FE0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6252" y="815301"/>
              <a:ext cx="175374" cy="157124"/>
            </a:xfrm>
            <a:prstGeom prst="rect">
              <a:avLst/>
            </a:prstGeom>
          </p:spPr>
        </p:pic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42ADCF3A-E234-409B-B146-8D5F33095B42}"/>
                </a:ext>
              </a:extLst>
            </p:cNvPr>
            <p:cNvSpPr/>
            <p:nvPr/>
          </p:nvSpPr>
          <p:spPr>
            <a:xfrm>
              <a:off x="10943716" y="815289"/>
              <a:ext cx="322580" cy="157480"/>
            </a:xfrm>
            <a:custGeom>
              <a:avLst/>
              <a:gdLst/>
              <a:ahLst/>
              <a:cxnLst/>
              <a:rect l="l" t="t" r="r" b="b"/>
              <a:pathLst>
                <a:path w="322579" h="157480">
                  <a:moveTo>
                    <a:pt x="268998" y="0"/>
                  </a:moveTo>
                  <a:lnTo>
                    <a:pt x="107721" y="0"/>
                  </a:lnTo>
                  <a:lnTo>
                    <a:pt x="119062" y="51841"/>
                  </a:lnTo>
                  <a:lnTo>
                    <a:pt x="77012" y="51841"/>
                  </a:lnTo>
                  <a:lnTo>
                    <a:pt x="65201" y="12"/>
                  </a:lnTo>
                  <a:lnTo>
                    <a:pt x="0" y="12"/>
                  </a:lnTo>
                  <a:lnTo>
                    <a:pt x="34912" y="157137"/>
                  </a:lnTo>
                  <a:lnTo>
                    <a:pt x="99644" y="157137"/>
                  </a:lnTo>
                  <a:lnTo>
                    <a:pt x="88544" y="105295"/>
                  </a:lnTo>
                  <a:lnTo>
                    <a:pt x="130759" y="105295"/>
                  </a:lnTo>
                  <a:lnTo>
                    <a:pt x="142113" y="157200"/>
                  </a:lnTo>
                  <a:lnTo>
                    <a:pt x="322313" y="157200"/>
                  </a:lnTo>
                  <a:lnTo>
                    <a:pt x="305904" y="85661"/>
                  </a:lnTo>
                  <a:lnTo>
                    <a:pt x="287883" y="1943"/>
                  </a:lnTo>
                  <a:lnTo>
                    <a:pt x="244741" y="77038"/>
                  </a:lnTo>
                  <a:lnTo>
                    <a:pt x="250609" y="103250"/>
                  </a:lnTo>
                  <a:lnTo>
                    <a:pt x="195554" y="103250"/>
                  </a:lnTo>
                  <a:lnTo>
                    <a:pt x="184315" y="53378"/>
                  </a:lnTo>
                  <a:lnTo>
                    <a:pt x="238277" y="53378"/>
                  </a:lnTo>
                  <a:lnTo>
                    <a:pt x="26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9">
            <a:extLst>
              <a:ext uri="{FF2B5EF4-FFF2-40B4-BE49-F238E27FC236}">
                <a16:creationId xmlns:a16="http://schemas.microsoft.com/office/drawing/2014/main" id="{E674948F-C606-4DA9-AFDB-E712216892C3}"/>
              </a:ext>
            </a:extLst>
          </p:cNvPr>
          <p:cNvGrpSpPr/>
          <p:nvPr/>
        </p:nvGrpSpPr>
        <p:grpSpPr>
          <a:xfrm>
            <a:off x="657428" y="1437552"/>
            <a:ext cx="10698403" cy="4250184"/>
            <a:chOff x="657428" y="1437552"/>
            <a:chExt cx="11034395" cy="4370070"/>
          </a:xfrm>
        </p:grpSpPr>
        <p:pic>
          <p:nvPicPr>
            <p:cNvPr id="15" name="object 10">
              <a:extLst>
                <a:ext uri="{FF2B5EF4-FFF2-40B4-BE49-F238E27FC236}">
                  <a16:creationId xmlns:a16="http://schemas.microsoft.com/office/drawing/2014/main" id="{C7E9DDDC-FE10-4A05-9F28-F07A11E9453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617" y="2931466"/>
              <a:ext cx="2851893" cy="1965020"/>
            </a:xfrm>
            <a:prstGeom prst="rect">
              <a:avLst/>
            </a:prstGeom>
          </p:spPr>
        </p:pic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5A0E965B-42D5-4D9B-99EF-AFE06E7AF31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2023" y="1911243"/>
              <a:ext cx="1919911" cy="3291032"/>
            </a:xfrm>
            <a:prstGeom prst="rect">
              <a:avLst/>
            </a:prstGeom>
          </p:spPr>
        </p:pic>
        <p:pic>
          <p:nvPicPr>
            <p:cNvPr id="18" name="object 12">
              <a:extLst>
                <a:ext uri="{FF2B5EF4-FFF2-40B4-BE49-F238E27FC236}">
                  <a16:creationId xmlns:a16="http://schemas.microsoft.com/office/drawing/2014/main" id="{9F2E3661-D5E4-4F5C-9148-581AE41AEDD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6142" y="3133509"/>
              <a:ext cx="2876600" cy="1917865"/>
            </a:xfrm>
            <a:prstGeom prst="rect">
              <a:avLst/>
            </a:prstGeom>
          </p:spPr>
        </p:pic>
        <p:pic>
          <p:nvPicPr>
            <p:cNvPr id="19" name="object 13">
              <a:extLst>
                <a:ext uri="{FF2B5EF4-FFF2-40B4-BE49-F238E27FC236}">
                  <a16:creationId xmlns:a16="http://schemas.microsoft.com/office/drawing/2014/main" id="{D313F660-242A-445C-A5C6-1925F13C1B9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2799" y="2879496"/>
              <a:ext cx="3081807" cy="2054720"/>
            </a:xfrm>
            <a:prstGeom prst="rect">
              <a:avLst/>
            </a:prstGeom>
          </p:spPr>
        </p:pic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B018890F-B4E6-4DAC-8F0B-DEF6710D3496}"/>
                </a:ext>
              </a:extLst>
            </p:cNvPr>
            <p:cNvSpPr/>
            <p:nvPr/>
          </p:nvSpPr>
          <p:spPr>
            <a:xfrm>
              <a:off x="657428" y="1437552"/>
              <a:ext cx="11034395" cy="4370070"/>
            </a:xfrm>
            <a:custGeom>
              <a:avLst/>
              <a:gdLst/>
              <a:ahLst/>
              <a:cxnLst/>
              <a:rect l="l" t="t" r="r" b="b"/>
              <a:pathLst>
                <a:path w="11034395" h="4370070">
                  <a:moveTo>
                    <a:pt x="51295" y="4370057"/>
                  </a:moveTo>
                  <a:lnTo>
                    <a:pt x="10982731" y="4370057"/>
                  </a:lnTo>
                  <a:lnTo>
                    <a:pt x="11002706" y="4366278"/>
                  </a:lnTo>
                  <a:lnTo>
                    <a:pt x="11019015" y="4355973"/>
                  </a:lnTo>
                  <a:lnTo>
                    <a:pt x="11030008" y="4340685"/>
                  </a:lnTo>
                  <a:lnTo>
                    <a:pt x="11034039" y="4321962"/>
                  </a:lnTo>
                  <a:lnTo>
                    <a:pt x="11034039" y="48094"/>
                  </a:lnTo>
                  <a:lnTo>
                    <a:pt x="11030008" y="29371"/>
                  </a:lnTo>
                  <a:lnTo>
                    <a:pt x="11019015" y="14084"/>
                  </a:lnTo>
                  <a:lnTo>
                    <a:pt x="11002706" y="3778"/>
                  </a:lnTo>
                  <a:lnTo>
                    <a:pt x="10982731" y="0"/>
                  </a:lnTo>
                  <a:lnTo>
                    <a:pt x="51295" y="0"/>
                  </a:lnTo>
                  <a:lnTo>
                    <a:pt x="31327" y="3778"/>
                  </a:lnTo>
                  <a:lnTo>
                    <a:pt x="15022" y="14084"/>
                  </a:lnTo>
                  <a:lnTo>
                    <a:pt x="4030" y="29371"/>
                  </a:lnTo>
                  <a:lnTo>
                    <a:pt x="0" y="48094"/>
                  </a:lnTo>
                  <a:lnTo>
                    <a:pt x="0" y="4321962"/>
                  </a:lnTo>
                  <a:lnTo>
                    <a:pt x="4030" y="4340685"/>
                  </a:lnTo>
                  <a:lnTo>
                    <a:pt x="15022" y="4355973"/>
                  </a:lnTo>
                  <a:lnTo>
                    <a:pt x="31327" y="4366278"/>
                  </a:lnTo>
                  <a:lnTo>
                    <a:pt x="51295" y="4370057"/>
                  </a:lnTo>
                  <a:close/>
                </a:path>
              </a:pathLst>
            </a:custGeom>
            <a:ln w="11938">
              <a:solidFill>
                <a:srgbClr val="0100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5">
            <a:extLst>
              <a:ext uri="{FF2B5EF4-FFF2-40B4-BE49-F238E27FC236}">
                <a16:creationId xmlns:a16="http://schemas.microsoft.com/office/drawing/2014/main" id="{CF421A71-329F-45B7-9DFC-763C5A5F78B1}"/>
              </a:ext>
            </a:extLst>
          </p:cNvPr>
          <p:cNvSpPr txBox="1"/>
          <p:nvPr/>
        </p:nvSpPr>
        <p:spPr>
          <a:xfrm>
            <a:off x="2201468" y="5017435"/>
            <a:ext cx="36322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00" spc="-20" dirty="0">
                <a:latin typeface="Trebuchet MS"/>
                <a:cs typeface="Trebuchet MS"/>
              </a:rPr>
              <a:t>М133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18732D5A-606E-403B-9CDE-D92E2ECC9C47}"/>
              </a:ext>
            </a:extLst>
          </p:cNvPr>
          <p:cNvSpPr txBox="1"/>
          <p:nvPr/>
        </p:nvSpPr>
        <p:spPr>
          <a:xfrm>
            <a:off x="4906539" y="5017435"/>
            <a:ext cx="338455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00" spc="-20" dirty="0">
                <a:latin typeface="Trebuchet MS"/>
                <a:cs typeface="Trebuchet MS"/>
              </a:rPr>
              <a:t>Р133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23" name="object 17">
            <a:extLst>
              <a:ext uri="{FF2B5EF4-FFF2-40B4-BE49-F238E27FC236}">
                <a16:creationId xmlns:a16="http://schemas.microsoft.com/office/drawing/2014/main" id="{9829D2FC-E18B-44CD-B690-2D5B085AB7EF}"/>
              </a:ext>
            </a:extLst>
          </p:cNvPr>
          <p:cNvSpPr txBox="1"/>
          <p:nvPr/>
        </p:nvSpPr>
        <p:spPr>
          <a:xfrm>
            <a:off x="7670773" y="5017435"/>
            <a:ext cx="36322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00" spc="-20" dirty="0">
                <a:latin typeface="Trebuchet MS"/>
                <a:cs typeface="Trebuchet MS"/>
              </a:rPr>
              <a:t>М240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24" name="object 18">
            <a:extLst>
              <a:ext uri="{FF2B5EF4-FFF2-40B4-BE49-F238E27FC236}">
                <a16:creationId xmlns:a16="http://schemas.microsoft.com/office/drawing/2014/main" id="{E750E5EE-30F6-4278-9EAE-5AE7EF5AE125}"/>
              </a:ext>
            </a:extLst>
          </p:cNvPr>
          <p:cNvSpPr txBox="1"/>
          <p:nvPr/>
        </p:nvSpPr>
        <p:spPr>
          <a:xfrm>
            <a:off x="10132407" y="5017435"/>
            <a:ext cx="36322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00" spc="-20" dirty="0">
                <a:latin typeface="Trebuchet MS"/>
                <a:cs typeface="Trebuchet MS"/>
              </a:rPr>
              <a:t>М450</a:t>
            </a:r>
            <a:endParaRPr sz="1100" dirty="0">
              <a:latin typeface="Trebuchet MS"/>
              <a:cs typeface="Trebuchet MS"/>
            </a:endParaRPr>
          </a:p>
        </p:txBody>
      </p:sp>
      <p:grpSp>
        <p:nvGrpSpPr>
          <p:cNvPr id="25" name="object 19">
            <a:extLst>
              <a:ext uri="{FF2B5EF4-FFF2-40B4-BE49-F238E27FC236}">
                <a16:creationId xmlns:a16="http://schemas.microsoft.com/office/drawing/2014/main" id="{9E23A65C-D892-4A0D-87E3-61D5B2D8CEB6}"/>
              </a:ext>
            </a:extLst>
          </p:cNvPr>
          <p:cNvGrpSpPr/>
          <p:nvPr/>
        </p:nvGrpSpPr>
        <p:grpSpPr>
          <a:xfrm>
            <a:off x="1987511" y="5066969"/>
            <a:ext cx="8055609" cy="107950"/>
            <a:chOff x="1987511" y="5066969"/>
            <a:chExt cx="8055609" cy="107950"/>
          </a:xfrm>
        </p:grpSpPr>
        <p:pic>
          <p:nvPicPr>
            <p:cNvPr id="26" name="object 20">
              <a:extLst>
                <a:ext uri="{FF2B5EF4-FFF2-40B4-BE49-F238E27FC236}">
                  <a16:creationId xmlns:a16="http://schemas.microsoft.com/office/drawing/2014/main" id="{314EE641-C720-436C-9140-2A3FD0263C1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89500" y="5066969"/>
              <a:ext cx="107467" cy="107454"/>
            </a:xfrm>
            <a:prstGeom prst="rect">
              <a:avLst/>
            </a:prstGeom>
          </p:spPr>
        </p:pic>
        <p:pic>
          <p:nvPicPr>
            <p:cNvPr id="27" name="object 21">
              <a:extLst>
                <a:ext uri="{FF2B5EF4-FFF2-40B4-BE49-F238E27FC236}">
                  <a16:creationId xmlns:a16="http://schemas.microsoft.com/office/drawing/2014/main" id="{B1E7EEAA-81CE-43BD-BFC3-A28057AD653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87511" y="5066969"/>
              <a:ext cx="107467" cy="107454"/>
            </a:xfrm>
            <a:prstGeom prst="rect">
              <a:avLst/>
            </a:prstGeom>
          </p:spPr>
        </p:pic>
        <p:pic>
          <p:nvPicPr>
            <p:cNvPr id="28" name="object 22">
              <a:extLst>
                <a:ext uri="{FF2B5EF4-FFF2-40B4-BE49-F238E27FC236}">
                  <a16:creationId xmlns:a16="http://schemas.microsoft.com/office/drawing/2014/main" id="{21FA3837-97CE-4A84-9BED-C4E7EA3AB69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71727" y="5066969"/>
              <a:ext cx="107467" cy="107454"/>
            </a:xfrm>
            <a:prstGeom prst="rect">
              <a:avLst/>
            </a:prstGeom>
          </p:spPr>
        </p:pic>
        <p:pic>
          <p:nvPicPr>
            <p:cNvPr id="29" name="object 23">
              <a:extLst>
                <a:ext uri="{FF2B5EF4-FFF2-40B4-BE49-F238E27FC236}">
                  <a16:creationId xmlns:a16="http://schemas.microsoft.com/office/drawing/2014/main" id="{0478639E-6E16-4F2B-A6EB-FABD0ED80F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35044" y="5066969"/>
              <a:ext cx="107467" cy="107454"/>
            </a:xfrm>
            <a:prstGeom prst="rect">
              <a:avLst/>
            </a:prstGeom>
          </p:spPr>
        </p:pic>
      </p:grpSp>
      <p:pic>
        <p:nvPicPr>
          <p:cNvPr id="30" name="object 24">
            <a:extLst>
              <a:ext uri="{FF2B5EF4-FFF2-40B4-BE49-F238E27FC236}">
                <a16:creationId xmlns:a16="http://schemas.microsoft.com/office/drawing/2014/main" id="{CE520C99-E155-401A-A86B-937D00F4888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87552" y="143592"/>
            <a:ext cx="1136529" cy="1078383"/>
          </a:xfrm>
          <a:prstGeom prst="rect">
            <a:avLst/>
          </a:prstGeom>
        </p:spPr>
      </p:pic>
      <p:sp>
        <p:nvSpPr>
          <p:cNvPr id="31" name="object 25">
            <a:extLst>
              <a:ext uri="{FF2B5EF4-FFF2-40B4-BE49-F238E27FC236}">
                <a16:creationId xmlns:a16="http://schemas.microsoft.com/office/drawing/2014/main" id="{3D22F23C-E694-4701-9AD0-C6557DF7EB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2341" y="313042"/>
            <a:ext cx="8033498" cy="82200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130"/>
              </a:spcBef>
            </a:pPr>
            <a:r>
              <a:rPr spc="-160" dirty="0"/>
              <a:t>ТЕХНИКА</a:t>
            </a:r>
            <a:r>
              <a:rPr spc="-30" dirty="0"/>
              <a:t> </a:t>
            </a:r>
            <a:r>
              <a:rPr spc="-114" dirty="0"/>
              <a:t>КАТЮША</a:t>
            </a:r>
            <a:r>
              <a:rPr spc="-55" dirty="0"/>
              <a:t> </a:t>
            </a:r>
            <a:r>
              <a:rPr dirty="0"/>
              <a:t>В</a:t>
            </a:r>
            <a:r>
              <a:rPr spc="-35" dirty="0"/>
              <a:t> </a:t>
            </a:r>
            <a:r>
              <a:rPr spc="-245" dirty="0"/>
              <a:t>РЕЕСТРЕ</a:t>
            </a:r>
            <a:r>
              <a:rPr spc="-30" dirty="0"/>
              <a:t> </a:t>
            </a:r>
            <a:r>
              <a:rPr spc="-175" dirty="0"/>
              <a:t>МИНПРОМТОРГА</a:t>
            </a:r>
          </a:p>
        </p:txBody>
      </p:sp>
    </p:spTree>
    <p:extLst>
      <p:ext uri="{BB962C8B-B14F-4D97-AF65-F5344CB8AC3E}">
        <p14:creationId xmlns:p14="http://schemas.microsoft.com/office/powerpoint/2010/main" val="222224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593F09F-825B-466A-BF3C-37C2553DD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3DC34B-2CB9-44DA-9C82-2218A0C06077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925EA7A-C91A-40CA-A150-38DC74CB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15" y="342366"/>
            <a:ext cx="8681629" cy="509517"/>
          </a:xfrm>
        </p:spPr>
        <p:txBody>
          <a:bodyPr/>
          <a:lstStyle/>
          <a:p>
            <a:r>
              <a:rPr lang="ru-RU" dirty="0"/>
              <a:t>Полноцветные МФУ Катюша</a:t>
            </a:r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1A886E2B-BFFD-4C24-8808-E6581308FED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75421" y="818734"/>
            <a:ext cx="1880006" cy="2819260"/>
          </a:xfrm>
          <a:prstGeom prst="rect">
            <a:avLst/>
          </a:prstGeom>
        </p:spPr>
      </p:pic>
      <p:pic>
        <p:nvPicPr>
          <p:cNvPr id="13" name="object 8">
            <a:extLst>
              <a:ext uri="{FF2B5EF4-FFF2-40B4-BE49-F238E27FC236}">
                <a16:creationId xmlns:a16="http://schemas.microsoft.com/office/drawing/2014/main" id="{A6121CE7-1BE0-4318-A9A0-F03B31E71B8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9925" y="2855195"/>
            <a:ext cx="1179690" cy="706319"/>
          </a:xfrm>
          <a:prstGeom prst="rect">
            <a:avLst/>
          </a:prstGeom>
        </p:spPr>
      </p:pic>
      <p:sp>
        <p:nvSpPr>
          <p:cNvPr id="14" name="object 9">
            <a:extLst>
              <a:ext uri="{FF2B5EF4-FFF2-40B4-BE49-F238E27FC236}">
                <a16:creationId xmlns:a16="http://schemas.microsoft.com/office/drawing/2014/main" id="{35A44448-BD35-4CC0-816A-A9AC0249B7C7}"/>
              </a:ext>
            </a:extLst>
          </p:cNvPr>
          <p:cNvSpPr/>
          <p:nvPr/>
        </p:nvSpPr>
        <p:spPr>
          <a:xfrm>
            <a:off x="3916829" y="1292288"/>
            <a:ext cx="267335" cy="353695"/>
          </a:xfrm>
          <a:custGeom>
            <a:avLst/>
            <a:gdLst/>
            <a:ahLst/>
            <a:cxnLst/>
            <a:rect l="l" t="t" r="r" b="b"/>
            <a:pathLst>
              <a:path w="267334" h="353695">
                <a:moveTo>
                  <a:pt x="267208" y="75057"/>
                </a:moveTo>
                <a:lnTo>
                  <a:pt x="265887" y="73748"/>
                </a:lnTo>
                <a:lnTo>
                  <a:pt x="258241" y="66103"/>
                </a:lnTo>
                <a:lnTo>
                  <a:pt x="258241" y="81165"/>
                </a:lnTo>
                <a:lnTo>
                  <a:pt x="258241" y="344233"/>
                </a:lnTo>
                <a:lnTo>
                  <a:pt x="8978" y="344233"/>
                </a:lnTo>
                <a:lnTo>
                  <a:pt x="8978" y="8966"/>
                </a:lnTo>
                <a:lnTo>
                  <a:pt x="186042" y="8966"/>
                </a:lnTo>
                <a:lnTo>
                  <a:pt x="186042" y="81165"/>
                </a:lnTo>
                <a:lnTo>
                  <a:pt x="258241" y="81165"/>
                </a:lnTo>
                <a:lnTo>
                  <a:pt x="258241" y="66103"/>
                </a:lnTo>
                <a:lnTo>
                  <a:pt x="252552" y="60413"/>
                </a:lnTo>
                <a:lnTo>
                  <a:pt x="252552" y="73088"/>
                </a:lnTo>
                <a:lnTo>
                  <a:pt x="194119" y="73088"/>
                </a:lnTo>
                <a:lnTo>
                  <a:pt x="194119" y="14655"/>
                </a:lnTo>
                <a:lnTo>
                  <a:pt x="252552" y="73088"/>
                </a:lnTo>
                <a:lnTo>
                  <a:pt x="252552" y="60413"/>
                </a:lnTo>
                <a:lnTo>
                  <a:pt x="201104" y="8966"/>
                </a:lnTo>
                <a:lnTo>
                  <a:pt x="192151" y="0"/>
                </a:lnTo>
                <a:lnTo>
                  <a:pt x="0" y="0"/>
                </a:lnTo>
                <a:lnTo>
                  <a:pt x="0" y="353212"/>
                </a:lnTo>
                <a:lnTo>
                  <a:pt x="267208" y="353212"/>
                </a:lnTo>
                <a:lnTo>
                  <a:pt x="267208" y="344233"/>
                </a:lnTo>
                <a:lnTo>
                  <a:pt x="267208" y="80086"/>
                </a:lnTo>
                <a:lnTo>
                  <a:pt x="267208" y="750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3C3861BB-5C0B-4CFE-A891-47D24EE19960}"/>
              </a:ext>
            </a:extLst>
          </p:cNvPr>
          <p:cNvSpPr/>
          <p:nvPr/>
        </p:nvSpPr>
        <p:spPr>
          <a:xfrm>
            <a:off x="4106859" y="1296784"/>
            <a:ext cx="73025" cy="73025"/>
          </a:xfrm>
          <a:custGeom>
            <a:avLst/>
            <a:gdLst/>
            <a:ahLst/>
            <a:cxnLst/>
            <a:rect l="l" t="t" r="r" b="b"/>
            <a:pathLst>
              <a:path w="73025" h="73025">
                <a:moveTo>
                  <a:pt x="72618" y="72618"/>
                </a:moveTo>
                <a:lnTo>
                  <a:pt x="0" y="72618"/>
                </a:lnTo>
                <a:lnTo>
                  <a:pt x="0" y="0"/>
                </a:lnTo>
              </a:path>
            </a:pathLst>
          </a:custGeom>
          <a:ln w="8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B2D4B3A-3A05-42AE-BC61-8D4F6B010856}"/>
              </a:ext>
            </a:extLst>
          </p:cNvPr>
          <p:cNvGrpSpPr/>
          <p:nvPr/>
        </p:nvGrpSpPr>
        <p:grpSpPr>
          <a:xfrm>
            <a:off x="604725" y="1065491"/>
            <a:ext cx="2350135" cy="2697480"/>
            <a:chOff x="9379610" y="1065491"/>
            <a:chExt cx="2350135" cy="2697480"/>
          </a:xfrm>
        </p:grpSpPr>
        <p:grpSp>
          <p:nvGrpSpPr>
            <p:cNvPr id="8" name="object 3">
              <a:extLst>
                <a:ext uri="{FF2B5EF4-FFF2-40B4-BE49-F238E27FC236}">
                  <a16:creationId xmlns:a16="http://schemas.microsoft.com/office/drawing/2014/main" id="{345ECA8D-A247-4BCB-B517-66F8FB0CFE4E}"/>
                </a:ext>
              </a:extLst>
            </p:cNvPr>
            <p:cNvGrpSpPr/>
            <p:nvPr/>
          </p:nvGrpSpPr>
          <p:grpSpPr>
            <a:xfrm>
              <a:off x="9379610" y="1065491"/>
              <a:ext cx="249554" cy="2697480"/>
              <a:chOff x="9379610" y="1065491"/>
              <a:chExt cx="249554" cy="2697480"/>
            </a:xfrm>
          </p:grpSpPr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5632D2B5-31C3-4183-A8C7-BF66F8A507AE}"/>
                  </a:ext>
                </a:extLst>
              </p:cNvPr>
              <p:cNvSpPr/>
              <p:nvPr/>
            </p:nvSpPr>
            <p:spPr>
              <a:xfrm>
                <a:off x="9379610" y="1065491"/>
                <a:ext cx="249554" cy="2697480"/>
              </a:xfrm>
              <a:custGeom>
                <a:avLst/>
                <a:gdLst/>
                <a:ahLst/>
                <a:cxnLst/>
                <a:rect l="l" t="t" r="r" b="b"/>
                <a:pathLst>
                  <a:path w="249554" h="2697479">
                    <a:moveTo>
                      <a:pt x="249275" y="0"/>
                    </a:moveTo>
                    <a:lnTo>
                      <a:pt x="37566" y="0"/>
                    </a:lnTo>
                    <a:lnTo>
                      <a:pt x="22942" y="2951"/>
                    </a:lnTo>
                    <a:lnTo>
                      <a:pt x="11001" y="11001"/>
                    </a:lnTo>
                    <a:lnTo>
                      <a:pt x="2951" y="22942"/>
                    </a:lnTo>
                    <a:lnTo>
                      <a:pt x="0" y="37566"/>
                    </a:lnTo>
                    <a:lnTo>
                      <a:pt x="0" y="2659595"/>
                    </a:lnTo>
                    <a:lnTo>
                      <a:pt x="2951" y="2674220"/>
                    </a:lnTo>
                    <a:lnTo>
                      <a:pt x="11001" y="2686161"/>
                    </a:lnTo>
                    <a:lnTo>
                      <a:pt x="22942" y="2694210"/>
                    </a:lnTo>
                    <a:lnTo>
                      <a:pt x="37566" y="2697162"/>
                    </a:lnTo>
                    <a:lnTo>
                      <a:pt x="249275" y="2697162"/>
                    </a:lnTo>
                    <a:lnTo>
                      <a:pt x="249275" y="0"/>
                    </a:lnTo>
                    <a:close/>
                  </a:path>
                </a:pathLst>
              </a:custGeom>
              <a:solidFill>
                <a:srgbClr val="0088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23D837B6-113D-4C59-9DB7-728F5DA85090}"/>
                  </a:ext>
                </a:extLst>
              </p:cNvPr>
              <p:cNvSpPr/>
              <p:nvPr/>
            </p:nvSpPr>
            <p:spPr>
              <a:xfrm>
                <a:off x="9470466" y="2136940"/>
                <a:ext cx="100965" cy="861694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861694">
                    <a:moveTo>
                      <a:pt x="79527" y="99174"/>
                    </a:moveTo>
                    <a:lnTo>
                      <a:pt x="64515" y="99174"/>
                    </a:lnTo>
                    <a:lnTo>
                      <a:pt x="67970" y="100660"/>
                    </a:lnTo>
                    <a:lnTo>
                      <a:pt x="72478" y="106756"/>
                    </a:lnTo>
                    <a:lnTo>
                      <a:pt x="73531" y="110350"/>
                    </a:lnTo>
                    <a:lnTo>
                      <a:pt x="73609" y="135343"/>
                    </a:lnTo>
                    <a:lnTo>
                      <a:pt x="596" y="135343"/>
                    </a:lnTo>
                    <a:lnTo>
                      <a:pt x="596" y="145795"/>
                    </a:lnTo>
                    <a:lnTo>
                      <a:pt x="83223" y="145795"/>
                    </a:lnTo>
                    <a:lnTo>
                      <a:pt x="83119" y="111124"/>
                    </a:lnTo>
                    <a:lnTo>
                      <a:pt x="82765" y="108559"/>
                    </a:lnTo>
                    <a:lnTo>
                      <a:pt x="80949" y="102069"/>
                    </a:lnTo>
                    <a:lnTo>
                      <a:pt x="79527" y="99174"/>
                    </a:lnTo>
                    <a:close/>
                  </a:path>
                  <a:path w="100965" h="861694">
                    <a:moveTo>
                      <a:pt x="63436" y="88214"/>
                    </a:moveTo>
                    <a:lnTo>
                      <a:pt x="55918" y="88214"/>
                    </a:lnTo>
                    <a:lnTo>
                      <a:pt x="52857" y="88849"/>
                    </a:lnTo>
                    <a:lnTo>
                      <a:pt x="36334" y="135343"/>
                    </a:lnTo>
                    <a:lnTo>
                      <a:pt x="45948" y="135343"/>
                    </a:lnTo>
                    <a:lnTo>
                      <a:pt x="45948" y="112674"/>
                    </a:lnTo>
                    <a:lnTo>
                      <a:pt x="46084" y="111874"/>
                    </a:lnTo>
                    <a:lnTo>
                      <a:pt x="46211" y="111124"/>
                    </a:lnTo>
                    <a:lnTo>
                      <a:pt x="46297" y="110616"/>
                    </a:lnTo>
                    <a:lnTo>
                      <a:pt x="46342" y="110350"/>
                    </a:lnTo>
                    <a:lnTo>
                      <a:pt x="57674" y="99174"/>
                    </a:lnTo>
                    <a:lnTo>
                      <a:pt x="79527" y="99174"/>
                    </a:lnTo>
                    <a:lnTo>
                      <a:pt x="75653" y="94106"/>
                    </a:lnTo>
                    <a:lnTo>
                      <a:pt x="73151" y="92074"/>
                    </a:lnTo>
                    <a:lnTo>
                      <a:pt x="67055" y="88988"/>
                    </a:lnTo>
                    <a:lnTo>
                      <a:pt x="63436" y="88214"/>
                    </a:lnTo>
                    <a:close/>
                  </a:path>
                  <a:path w="100965" h="861694">
                    <a:moveTo>
                      <a:pt x="23901" y="358774"/>
                    </a:moveTo>
                    <a:lnTo>
                      <a:pt x="19062" y="358774"/>
                    </a:lnTo>
                    <a:lnTo>
                      <a:pt x="16154" y="359295"/>
                    </a:lnTo>
                    <a:lnTo>
                      <a:pt x="596" y="379082"/>
                    </a:lnTo>
                    <a:lnTo>
                      <a:pt x="596" y="414337"/>
                    </a:lnTo>
                    <a:lnTo>
                      <a:pt x="83223" y="414337"/>
                    </a:lnTo>
                    <a:lnTo>
                      <a:pt x="83223" y="403898"/>
                    </a:lnTo>
                    <a:lnTo>
                      <a:pt x="9740" y="403898"/>
                    </a:lnTo>
                    <a:lnTo>
                      <a:pt x="9836" y="379082"/>
                    </a:lnTo>
                    <a:lnTo>
                      <a:pt x="11036" y="375564"/>
                    </a:lnTo>
                    <a:lnTo>
                      <a:pt x="16192" y="370497"/>
                    </a:lnTo>
                    <a:lnTo>
                      <a:pt x="19354" y="369227"/>
                    </a:lnTo>
                    <a:lnTo>
                      <a:pt x="39590" y="369227"/>
                    </a:lnTo>
                    <a:lnTo>
                      <a:pt x="39522" y="369036"/>
                    </a:lnTo>
                    <a:lnTo>
                      <a:pt x="38539" y="367322"/>
                    </a:lnTo>
                    <a:lnTo>
                      <a:pt x="38430" y="367131"/>
                    </a:lnTo>
                    <a:lnTo>
                      <a:pt x="35661" y="363969"/>
                    </a:lnTo>
                    <a:lnTo>
                      <a:pt x="34150" y="362661"/>
                    </a:lnTo>
                    <a:lnTo>
                      <a:pt x="30899" y="360603"/>
                    </a:lnTo>
                    <a:lnTo>
                      <a:pt x="29373" y="359943"/>
                    </a:lnTo>
                    <a:lnTo>
                      <a:pt x="29512" y="359943"/>
                    </a:lnTo>
                    <a:lnTo>
                      <a:pt x="25628" y="359003"/>
                    </a:lnTo>
                    <a:lnTo>
                      <a:pt x="23901" y="358774"/>
                    </a:lnTo>
                    <a:close/>
                  </a:path>
                  <a:path w="100965" h="861694">
                    <a:moveTo>
                      <a:pt x="39590" y="369227"/>
                    </a:moveTo>
                    <a:lnTo>
                      <a:pt x="26911" y="369227"/>
                    </a:lnTo>
                    <a:lnTo>
                      <a:pt x="30111" y="370497"/>
                    </a:lnTo>
                    <a:lnTo>
                      <a:pt x="35280" y="375564"/>
                    </a:lnTo>
                    <a:lnTo>
                      <a:pt x="36468" y="379082"/>
                    </a:lnTo>
                    <a:lnTo>
                      <a:pt x="36563" y="403898"/>
                    </a:lnTo>
                    <a:lnTo>
                      <a:pt x="45478" y="403898"/>
                    </a:lnTo>
                    <a:lnTo>
                      <a:pt x="49500" y="371246"/>
                    </a:lnTo>
                    <a:lnTo>
                      <a:pt x="40309" y="371246"/>
                    </a:lnTo>
                    <a:lnTo>
                      <a:pt x="39807" y="369836"/>
                    </a:lnTo>
                    <a:lnTo>
                      <a:pt x="39703" y="369544"/>
                    </a:lnTo>
                    <a:lnTo>
                      <a:pt x="39590" y="369227"/>
                    </a:lnTo>
                    <a:close/>
                  </a:path>
                  <a:path w="100965" h="861694">
                    <a:moveTo>
                      <a:pt x="79991" y="367322"/>
                    </a:moveTo>
                    <a:lnTo>
                      <a:pt x="61302" y="367322"/>
                    </a:lnTo>
                    <a:lnTo>
                      <a:pt x="63068" y="367639"/>
                    </a:lnTo>
                    <a:lnTo>
                      <a:pt x="66812" y="369036"/>
                    </a:lnTo>
                    <a:lnTo>
                      <a:pt x="66677" y="369036"/>
                    </a:lnTo>
                    <a:lnTo>
                      <a:pt x="67970" y="369836"/>
                    </a:lnTo>
                    <a:lnTo>
                      <a:pt x="70586" y="372300"/>
                    </a:lnTo>
                    <a:lnTo>
                      <a:pt x="71502" y="373684"/>
                    </a:lnTo>
                    <a:lnTo>
                      <a:pt x="71627" y="373875"/>
                    </a:lnTo>
                    <a:lnTo>
                      <a:pt x="73215" y="377761"/>
                    </a:lnTo>
                    <a:lnTo>
                      <a:pt x="73444" y="379082"/>
                    </a:lnTo>
                    <a:lnTo>
                      <a:pt x="73492" y="379361"/>
                    </a:lnTo>
                    <a:lnTo>
                      <a:pt x="73609" y="403898"/>
                    </a:lnTo>
                    <a:lnTo>
                      <a:pt x="83223" y="403898"/>
                    </a:lnTo>
                    <a:lnTo>
                      <a:pt x="83223" y="376593"/>
                    </a:lnTo>
                    <a:lnTo>
                      <a:pt x="82724" y="373875"/>
                    </a:lnTo>
                    <a:lnTo>
                      <a:pt x="82689" y="373684"/>
                    </a:lnTo>
                    <a:lnTo>
                      <a:pt x="80556" y="368223"/>
                    </a:lnTo>
                    <a:lnTo>
                      <a:pt x="79991" y="367322"/>
                    </a:lnTo>
                    <a:close/>
                  </a:path>
                  <a:path w="100965" h="861694">
                    <a:moveTo>
                      <a:pt x="63830" y="356882"/>
                    </a:moveTo>
                    <a:lnTo>
                      <a:pt x="58292" y="356882"/>
                    </a:lnTo>
                    <a:lnTo>
                      <a:pt x="56222" y="357174"/>
                    </a:lnTo>
                    <a:lnTo>
                      <a:pt x="40665" y="371246"/>
                    </a:lnTo>
                    <a:lnTo>
                      <a:pt x="49500" y="371246"/>
                    </a:lnTo>
                    <a:lnTo>
                      <a:pt x="50990" y="369836"/>
                    </a:lnTo>
                    <a:lnTo>
                      <a:pt x="52294" y="369036"/>
                    </a:lnTo>
                    <a:lnTo>
                      <a:pt x="52161" y="369036"/>
                    </a:lnTo>
                    <a:lnTo>
                      <a:pt x="55905" y="367639"/>
                    </a:lnTo>
                    <a:lnTo>
                      <a:pt x="57657" y="367322"/>
                    </a:lnTo>
                    <a:lnTo>
                      <a:pt x="79991" y="367322"/>
                    </a:lnTo>
                    <a:lnTo>
                      <a:pt x="79044" y="365810"/>
                    </a:lnTo>
                    <a:lnTo>
                      <a:pt x="75106" y="361632"/>
                    </a:lnTo>
                    <a:lnTo>
                      <a:pt x="72682" y="359943"/>
                    </a:lnTo>
                    <a:lnTo>
                      <a:pt x="66992" y="357492"/>
                    </a:lnTo>
                    <a:lnTo>
                      <a:pt x="63830" y="356882"/>
                    </a:lnTo>
                    <a:close/>
                  </a:path>
                  <a:path w="100965" h="861694">
                    <a:moveTo>
                      <a:pt x="57975" y="730376"/>
                    </a:moveTo>
                    <a:lnTo>
                      <a:pt x="26161" y="730376"/>
                    </a:lnTo>
                    <a:lnTo>
                      <a:pt x="22039" y="731075"/>
                    </a:lnTo>
                    <a:lnTo>
                      <a:pt x="0" y="755307"/>
                    </a:lnTo>
                    <a:lnTo>
                      <a:pt x="0" y="764730"/>
                    </a:lnTo>
                    <a:lnTo>
                      <a:pt x="26479" y="789152"/>
                    </a:lnTo>
                    <a:lnTo>
                      <a:pt x="57429" y="789152"/>
                    </a:lnTo>
                    <a:lnTo>
                      <a:pt x="78112" y="778700"/>
                    </a:lnTo>
                    <a:lnTo>
                      <a:pt x="28181" y="778700"/>
                    </a:lnTo>
                    <a:lnTo>
                      <a:pt x="25603" y="778306"/>
                    </a:lnTo>
                    <a:lnTo>
                      <a:pt x="9855" y="762876"/>
                    </a:lnTo>
                    <a:lnTo>
                      <a:pt x="9855" y="756729"/>
                    </a:lnTo>
                    <a:lnTo>
                      <a:pt x="27064" y="740968"/>
                    </a:lnTo>
                    <a:lnTo>
                      <a:pt x="78346" y="740968"/>
                    </a:lnTo>
                    <a:lnTo>
                      <a:pt x="73037" y="735825"/>
                    </a:lnTo>
                    <a:lnTo>
                      <a:pt x="69811" y="733844"/>
                    </a:lnTo>
                    <a:lnTo>
                      <a:pt x="62217" y="731075"/>
                    </a:lnTo>
                    <a:lnTo>
                      <a:pt x="57975" y="730376"/>
                    </a:lnTo>
                    <a:close/>
                  </a:path>
                  <a:path w="100965" h="861694">
                    <a:moveTo>
                      <a:pt x="78346" y="740968"/>
                    </a:moveTo>
                    <a:lnTo>
                      <a:pt x="56813" y="740968"/>
                    </a:lnTo>
                    <a:lnTo>
                      <a:pt x="58737" y="741260"/>
                    </a:lnTo>
                    <a:lnTo>
                      <a:pt x="63969" y="743000"/>
                    </a:lnTo>
                    <a:lnTo>
                      <a:pt x="74320" y="756729"/>
                    </a:lnTo>
                    <a:lnTo>
                      <a:pt x="74320" y="762876"/>
                    </a:lnTo>
                    <a:lnTo>
                      <a:pt x="55575" y="778700"/>
                    </a:lnTo>
                    <a:lnTo>
                      <a:pt x="78112" y="778700"/>
                    </a:lnTo>
                    <a:lnTo>
                      <a:pt x="79781" y="776389"/>
                    </a:lnTo>
                    <a:lnTo>
                      <a:pt x="83108" y="769023"/>
                    </a:lnTo>
                    <a:lnTo>
                      <a:pt x="83934" y="764730"/>
                    </a:lnTo>
                    <a:lnTo>
                      <a:pt x="83934" y="755307"/>
                    </a:lnTo>
                    <a:lnTo>
                      <a:pt x="83223" y="751255"/>
                    </a:lnTo>
                    <a:lnTo>
                      <a:pt x="80453" y="744245"/>
                    </a:lnTo>
                    <a:lnTo>
                      <a:pt x="80378" y="744054"/>
                    </a:lnTo>
                    <a:lnTo>
                      <a:pt x="78346" y="740968"/>
                    </a:lnTo>
                    <a:close/>
                  </a:path>
                  <a:path w="100965" h="861694">
                    <a:moveTo>
                      <a:pt x="57975" y="507657"/>
                    </a:moveTo>
                    <a:lnTo>
                      <a:pt x="26161" y="507657"/>
                    </a:lnTo>
                    <a:lnTo>
                      <a:pt x="22039" y="508355"/>
                    </a:lnTo>
                    <a:lnTo>
                      <a:pt x="0" y="532587"/>
                    </a:lnTo>
                    <a:lnTo>
                      <a:pt x="0" y="542010"/>
                    </a:lnTo>
                    <a:lnTo>
                      <a:pt x="26479" y="566419"/>
                    </a:lnTo>
                    <a:lnTo>
                      <a:pt x="57429" y="566419"/>
                    </a:lnTo>
                    <a:lnTo>
                      <a:pt x="78110" y="555980"/>
                    </a:lnTo>
                    <a:lnTo>
                      <a:pt x="28181" y="555980"/>
                    </a:lnTo>
                    <a:lnTo>
                      <a:pt x="25603" y="555586"/>
                    </a:lnTo>
                    <a:lnTo>
                      <a:pt x="9855" y="540156"/>
                    </a:lnTo>
                    <a:lnTo>
                      <a:pt x="9855" y="534009"/>
                    </a:lnTo>
                    <a:lnTo>
                      <a:pt x="27064" y="518248"/>
                    </a:lnTo>
                    <a:lnTo>
                      <a:pt x="78346" y="518248"/>
                    </a:lnTo>
                    <a:lnTo>
                      <a:pt x="73037" y="513105"/>
                    </a:lnTo>
                    <a:lnTo>
                      <a:pt x="69811" y="511124"/>
                    </a:lnTo>
                    <a:lnTo>
                      <a:pt x="62217" y="508355"/>
                    </a:lnTo>
                    <a:lnTo>
                      <a:pt x="57975" y="507657"/>
                    </a:lnTo>
                    <a:close/>
                  </a:path>
                  <a:path w="100965" h="861694">
                    <a:moveTo>
                      <a:pt x="78346" y="518248"/>
                    </a:moveTo>
                    <a:lnTo>
                      <a:pt x="56813" y="518248"/>
                    </a:lnTo>
                    <a:lnTo>
                      <a:pt x="58737" y="518540"/>
                    </a:lnTo>
                    <a:lnTo>
                      <a:pt x="63969" y="520280"/>
                    </a:lnTo>
                    <a:lnTo>
                      <a:pt x="74320" y="534009"/>
                    </a:lnTo>
                    <a:lnTo>
                      <a:pt x="74320" y="540156"/>
                    </a:lnTo>
                    <a:lnTo>
                      <a:pt x="55575" y="555980"/>
                    </a:lnTo>
                    <a:lnTo>
                      <a:pt x="78110" y="555980"/>
                    </a:lnTo>
                    <a:lnTo>
                      <a:pt x="79781" y="553656"/>
                    </a:lnTo>
                    <a:lnTo>
                      <a:pt x="83108" y="546303"/>
                    </a:lnTo>
                    <a:lnTo>
                      <a:pt x="83934" y="542010"/>
                    </a:lnTo>
                    <a:lnTo>
                      <a:pt x="83934" y="532587"/>
                    </a:lnTo>
                    <a:lnTo>
                      <a:pt x="83223" y="528535"/>
                    </a:lnTo>
                    <a:lnTo>
                      <a:pt x="80448" y="521512"/>
                    </a:lnTo>
                    <a:lnTo>
                      <a:pt x="80378" y="521334"/>
                    </a:lnTo>
                    <a:lnTo>
                      <a:pt x="78346" y="518248"/>
                    </a:lnTo>
                    <a:close/>
                  </a:path>
                  <a:path w="100965" h="861694">
                    <a:moveTo>
                      <a:pt x="83223" y="803871"/>
                    </a:moveTo>
                    <a:lnTo>
                      <a:pt x="596" y="803871"/>
                    </a:lnTo>
                    <a:lnTo>
                      <a:pt x="596" y="861326"/>
                    </a:lnTo>
                    <a:lnTo>
                      <a:pt x="83223" y="861326"/>
                    </a:lnTo>
                    <a:lnTo>
                      <a:pt x="83223" y="850887"/>
                    </a:lnTo>
                    <a:lnTo>
                      <a:pt x="9740" y="850887"/>
                    </a:lnTo>
                    <a:lnTo>
                      <a:pt x="9740" y="814311"/>
                    </a:lnTo>
                    <a:lnTo>
                      <a:pt x="83223" y="814311"/>
                    </a:lnTo>
                    <a:lnTo>
                      <a:pt x="83223" y="803871"/>
                    </a:lnTo>
                    <a:close/>
                  </a:path>
                  <a:path w="100965" h="861694">
                    <a:moveTo>
                      <a:pt x="83223" y="656653"/>
                    </a:moveTo>
                    <a:lnTo>
                      <a:pt x="596" y="656653"/>
                    </a:lnTo>
                    <a:lnTo>
                      <a:pt x="596" y="707821"/>
                    </a:lnTo>
                    <a:lnTo>
                      <a:pt x="53898" y="707821"/>
                    </a:lnTo>
                    <a:lnTo>
                      <a:pt x="58242" y="708215"/>
                    </a:lnTo>
                    <a:lnTo>
                      <a:pt x="75984" y="723849"/>
                    </a:lnTo>
                    <a:lnTo>
                      <a:pt x="84772" y="721118"/>
                    </a:lnTo>
                    <a:lnTo>
                      <a:pt x="55600" y="697610"/>
                    </a:lnTo>
                    <a:lnTo>
                      <a:pt x="9740" y="697610"/>
                    </a:lnTo>
                    <a:lnTo>
                      <a:pt x="9740" y="667105"/>
                    </a:lnTo>
                    <a:lnTo>
                      <a:pt x="83223" y="667105"/>
                    </a:lnTo>
                    <a:lnTo>
                      <a:pt x="83223" y="656653"/>
                    </a:lnTo>
                    <a:close/>
                  </a:path>
                  <a:path w="100965" h="861694">
                    <a:moveTo>
                      <a:pt x="83223" y="628154"/>
                    </a:moveTo>
                    <a:lnTo>
                      <a:pt x="596" y="628154"/>
                    </a:lnTo>
                    <a:lnTo>
                      <a:pt x="596" y="638606"/>
                    </a:lnTo>
                    <a:lnTo>
                      <a:pt x="83223" y="638606"/>
                    </a:lnTo>
                    <a:lnTo>
                      <a:pt x="83223" y="628154"/>
                    </a:lnTo>
                    <a:close/>
                  </a:path>
                  <a:path w="100965" h="861694">
                    <a:moveTo>
                      <a:pt x="46062" y="591591"/>
                    </a:moveTo>
                    <a:lnTo>
                      <a:pt x="36918" y="591591"/>
                    </a:lnTo>
                    <a:lnTo>
                      <a:pt x="36918" y="628154"/>
                    </a:lnTo>
                    <a:lnTo>
                      <a:pt x="46062" y="628154"/>
                    </a:lnTo>
                    <a:lnTo>
                      <a:pt x="46062" y="591591"/>
                    </a:lnTo>
                    <a:close/>
                  </a:path>
                  <a:path w="100965" h="861694">
                    <a:moveTo>
                      <a:pt x="83223" y="581151"/>
                    </a:moveTo>
                    <a:lnTo>
                      <a:pt x="596" y="581151"/>
                    </a:lnTo>
                    <a:lnTo>
                      <a:pt x="596" y="591591"/>
                    </a:lnTo>
                    <a:lnTo>
                      <a:pt x="83223" y="591591"/>
                    </a:lnTo>
                    <a:lnTo>
                      <a:pt x="83223" y="581151"/>
                    </a:lnTo>
                    <a:close/>
                  </a:path>
                  <a:path w="100965" h="861694">
                    <a:moveTo>
                      <a:pt x="100914" y="426453"/>
                    </a:moveTo>
                    <a:lnTo>
                      <a:pt x="73850" y="426453"/>
                    </a:lnTo>
                    <a:lnTo>
                      <a:pt x="73850" y="435241"/>
                    </a:lnTo>
                    <a:lnTo>
                      <a:pt x="596" y="435241"/>
                    </a:lnTo>
                    <a:lnTo>
                      <a:pt x="596" y="445681"/>
                    </a:lnTo>
                    <a:lnTo>
                      <a:pt x="73609" y="445681"/>
                    </a:lnTo>
                    <a:lnTo>
                      <a:pt x="73609" y="482257"/>
                    </a:lnTo>
                    <a:lnTo>
                      <a:pt x="596" y="482257"/>
                    </a:lnTo>
                    <a:lnTo>
                      <a:pt x="596" y="492696"/>
                    </a:lnTo>
                    <a:lnTo>
                      <a:pt x="83223" y="492696"/>
                    </a:lnTo>
                    <a:lnTo>
                      <a:pt x="83223" y="436664"/>
                    </a:lnTo>
                    <a:lnTo>
                      <a:pt x="100914" y="436664"/>
                    </a:lnTo>
                    <a:lnTo>
                      <a:pt x="100914" y="426453"/>
                    </a:lnTo>
                    <a:close/>
                  </a:path>
                  <a:path w="100965" h="861694">
                    <a:moveTo>
                      <a:pt x="10210" y="291579"/>
                    </a:moveTo>
                    <a:lnTo>
                      <a:pt x="596" y="291579"/>
                    </a:lnTo>
                    <a:lnTo>
                      <a:pt x="596" y="343814"/>
                    </a:lnTo>
                    <a:lnTo>
                      <a:pt x="83223" y="343814"/>
                    </a:lnTo>
                    <a:lnTo>
                      <a:pt x="83223" y="333374"/>
                    </a:lnTo>
                    <a:lnTo>
                      <a:pt x="10210" y="333374"/>
                    </a:lnTo>
                    <a:lnTo>
                      <a:pt x="10210" y="291579"/>
                    </a:lnTo>
                    <a:close/>
                  </a:path>
                  <a:path w="100965" h="861694">
                    <a:moveTo>
                      <a:pt x="46062" y="297751"/>
                    </a:moveTo>
                    <a:lnTo>
                      <a:pt x="36918" y="297751"/>
                    </a:lnTo>
                    <a:lnTo>
                      <a:pt x="36918" y="333374"/>
                    </a:lnTo>
                    <a:lnTo>
                      <a:pt x="46062" y="333374"/>
                    </a:lnTo>
                    <a:lnTo>
                      <a:pt x="46062" y="297751"/>
                    </a:lnTo>
                    <a:close/>
                  </a:path>
                  <a:path w="100965" h="861694">
                    <a:moveTo>
                      <a:pt x="83223" y="291579"/>
                    </a:moveTo>
                    <a:lnTo>
                      <a:pt x="73609" y="291579"/>
                    </a:lnTo>
                    <a:lnTo>
                      <a:pt x="73609" y="333374"/>
                    </a:lnTo>
                    <a:lnTo>
                      <a:pt x="83223" y="333374"/>
                    </a:lnTo>
                    <a:lnTo>
                      <a:pt x="83223" y="291579"/>
                    </a:lnTo>
                    <a:close/>
                  </a:path>
                  <a:path w="100965" h="861694">
                    <a:moveTo>
                      <a:pt x="9740" y="230797"/>
                    </a:moveTo>
                    <a:lnTo>
                      <a:pt x="596" y="230797"/>
                    </a:lnTo>
                    <a:lnTo>
                      <a:pt x="596" y="288264"/>
                    </a:lnTo>
                    <a:lnTo>
                      <a:pt x="9740" y="288264"/>
                    </a:lnTo>
                    <a:lnTo>
                      <a:pt x="9740" y="264756"/>
                    </a:lnTo>
                    <a:lnTo>
                      <a:pt x="83223" y="264756"/>
                    </a:lnTo>
                    <a:lnTo>
                      <a:pt x="83223" y="254304"/>
                    </a:lnTo>
                    <a:lnTo>
                      <a:pt x="9740" y="254304"/>
                    </a:lnTo>
                    <a:lnTo>
                      <a:pt x="9740" y="230797"/>
                    </a:lnTo>
                    <a:close/>
                  </a:path>
                  <a:path w="100965" h="861694">
                    <a:moveTo>
                      <a:pt x="83223" y="211569"/>
                    </a:moveTo>
                    <a:lnTo>
                      <a:pt x="596" y="211569"/>
                    </a:lnTo>
                    <a:lnTo>
                      <a:pt x="596" y="222008"/>
                    </a:lnTo>
                    <a:lnTo>
                      <a:pt x="83223" y="222008"/>
                    </a:lnTo>
                    <a:lnTo>
                      <a:pt x="83223" y="211569"/>
                    </a:lnTo>
                    <a:close/>
                  </a:path>
                  <a:path w="100965" h="861694">
                    <a:moveTo>
                      <a:pt x="46062" y="175005"/>
                    </a:moveTo>
                    <a:lnTo>
                      <a:pt x="36918" y="175005"/>
                    </a:lnTo>
                    <a:lnTo>
                      <a:pt x="36918" y="211569"/>
                    </a:lnTo>
                    <a:lnTo>
                      <a:pt x="46062" y="211569"/>
                    </a:lnTo>
                    <a:lnTo>
                      <a:pt x="46062" y="175005"/>
                    </a:lnTo>
                    <a:close/>
                  </a:path>
                  <a:path w="100965" h="861694">
                    <a:moveTo>
                      <a:pt x="83223" y="164553"/>
                    </a:moveTo>
                    <a:lnTo>
                      <a:pt x="596" y="164553"/>
                    </a:lnTo>
                    <a:lnTo>
                      <a:pt x="596" y="175005"/>
                    </a:lnTo>
                    <a:lnTo>
                      <a:pt x="83223" y="175005"/>
                    </a:lnTo>
                    <a:lnTo>
                      <a:pt x="83223" y="164553"/>
                    </a:lnTo>
                    <a:close/>
                  </a:path>
                  <a:path w="100965" h="861694">
                    <a:moveTo>
                      <a:pt x="83223" y="69570"/>
                    </a:moveTo>
                    <a:lnTo>
                      <a:pt x="596" y="69570"/>
                    </a:lnTo>
                    <a:lnTo>
                      <a:pt x="596" y="80022"/>
                    </a:lnTo>
                    <a:lnTo>
                      <a:pt x="83223" y="80022"/>
                    </a:lnTo>
                    <a:lnTo>
                      <a:pt x="83223" y="69570"/>
                    </a:lnTo>
                    <a:close/>
                  </a:path>
                  <a:path w="100965" h="861694">
                    <a:moveTo>
                      <a:pt x="10210" y="0"/>
                    </a:moveTo>
                    <a:lnTo>
                      <a:pt x="596" y="0"/>
                    </a:lnTo>
                    <a:lnTo>
                      <a:pt x="596" y="52235"/>
                    </a:lnTo>
                    <a:lnTo>
                      <a:pt x="83223" y="52235"/>
                    </a:lnTo>
                    <a:lnTo>
                      <a:pt x="83223" y="41795"/>
                    </a:lnTo>
                    <a:lnTo>
                      <a:pt x="10210" y="41795"/>
                    </a:lnTo>
                    <a:lnTo>
                      <a:pt x="10210" y="0"/>
                    </a:lnTo>
                    <a:close/>
                  </a:path>
                  <a:path w="100965" h="861694">
                    <a:moveTo>
                      <a:pt x="46062" y="6172"/>
                    </a:moveTo>
                    <a:lnTo>
                      <a:pt x="36918" y="6172"/>
                    </a:lnTo>
                    <a:lnTo>
                      <a:pt x="36918" y="41795"/>
                    </a:lnTo>
                    <a:lnTo>
                      <a:pt x="46062" y="41795"/>
                    </a:lnTo>
                    <a:lnTo>
                      <a:pt x="46062" y="6172"/>
                    </a:lnTo>
                    <a:close/>
                  </a:path>
                  <a:path w="100965" h="861694">
                    <a:moveTo>
                      <a:pt x="83223" y="0"/>
                    </a:moveTo>
                    <a:lnTo>
                      <a:pt x="73609" y="0"/>
                    </a:lnTo>
                    <a:lnTo>
                      <a:pt x="73609" y="41795"/>
                    </a:lnTo>
                    <a:lnTo>
                      <a:pt x="83223" y="41795"/>
                    </a:lnTo>
                    <a:lnTo>
                      <a:pt x="8322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E6EA67E3-8BB8-403E-9D7F-378B08D4DFFB}"/>
                </a:ext>
              </a:extLst>
            </p:cNvPr>
            <p:cNvSpPr/>
            <p:nvPr/>
          </p:nvSpPr>
          <p:spPr>
            <a:xfrm>
              <a:off x="9379610" y="1065491"/>
              <a:ext cx="2350135" cy="2697480"/>
            </a:xfrm>
            <a:custGeom>
              <a:avLst/>
              <a:gdLst/>
              <a:ahLst/>
              <a:cxnLst/>
              <a:rect l="l" t="t" r="r" b="b"/>
              <a:pathLst>
                <a:path w="2350134" h="2697479">
                  <a:moveTo>
                    <a:pt x="37566" y="2697162"/>
                  </a:moveTo>
                  <a:lnTo>
                    <a:pt x="2312568" y="2697162"/>
                  </a:lnTo>
                  <a:lnTo>
                    <a:pt x="2327192" y="2694210"/>
                  </a:lnTo>
                  <a:lnTo>
                    <a:pt x="2339133" y="2686161"/>
                  </a:lnTo>
                  <a:lnTo>
                    <a:pt x="2347183" y="2674220"/>
                  </a:lnTo>
                  <a:lnTo>
                    <a:pt x="2350135" y="2659595"/>
                  </a:lnTo>
                  <a:lnTo>
                    <a:pt x="2350135" y="37566"/>
                  </a:lnTo>
                  <a:lnTo>
                    <a:pt x="2347183" y="22942"/>
                  </a:lnTo>
                  <a:lnTo>
                    <a:pt x="2339133" y="11001"/>
                  </a:lnTo>
                  <a:lnTo>
                    <a:pt x="2327192" y="2951"/>
                  </a:lnTo>
                  <a:lnTo>
                    <a:pt x="2312568" y="0"/>
                  </a:lnTo>
                  <a:lnTo>
                    <a:pt x="37566" y="0"/>
                  </a:lnTo>
                  <a:lnTo>
                    <a:pt x="22942" y="2951"/>
                  </a:lnTo>
                  <a:lnTo>
                    <a:pt x="11001" y="11001"/>
                  </a:lnTo>
                  <a:lnTo>
                    <a:pt x="2951" y="22942"/>
                  </a:lnTo>
                  <a:lnTo>
                    <a:pt x="0" y="37566"/>
                  </a:lnTo>
                  <a:lnTo>
                    <a:pt x="0" y="2659595"/>
                  </a:lnTo>
                  <a:lnTo>
                    <a:pt x="2951" y="2674220"/>
                  </a:lnTo>
                  <a:lnTo>
                    <a:pt x="11001" y="2686161"/>
                  </a:lnTo>
                  <a:lnTo>
                    <a:pt x="22942" y="2694210"/>
                  </a:lnTo>
                  <a:lnTo>
                    <a:pt x="37566" y="2697162"/>
                  </a:lnTo>
                  <a:close/>
                </a:path>
              </a:pathLst>
            </a:custGeom>
            <a:ln w="9525">
              <a:solidFill>
                <a:srgbClr val="0088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6">
              <a:extLst>
                <a:ext uri="{FF2B5EF4-FFF2-40B4-BE49-F238E27FC236}">
                  <a16:creationId xmlns:a16="http://schemas.microsoft.com/office/drawing/2014/main" id="{408706BF-88E8-4CE2-8526-27706BF5254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4531" y="1537378"/>
              <a:ext cx="1211261" cy="1191724"/>
            </a:xfrm>
            <a:prstGeom prst="rect">
              <a:avLst/>
            </a:prstGeom>
          </p:spPr>
        </p:pic>
        <p:grpSp>
          <p:nvGrpSpPr>
            <p:cNvPr id="22" name="object 45">
              <a:extLst>
                <a:ext uri="{FF2B5EF4-FFF2-40B4-BE49-F238E27FC236}">
                  <a16:creationId xmlns:a16="http://schemas.microsoft.com/office/drawing/2014/main" id="{705ABFDD-1782-4844-BD8C-06A5FF453C53}"/>
                </a:ext>
              </a:extLst>
            </p:cNvPr>
            <p:cNvGrpSpPr/>
            <p:nvPr/>
          </p:nvGrpSpPr>
          <p:grpSpPr>
            <a:xfrm>
              <a:off x="9760356" y="1214996"/>
              <a:ext cx="267335" cy="353695"/>
              <a:chOff x="9760356" y="1214996"/>
              <a:chExt cx="267335" cy="353695"/>
            </a:xfrm>
          </p:grpSpPr>
          <p:sp>
            <p:nvSpPr>
              <p:cNvPr id="23" name="object 46">
                <a:extLst>
                  <a:ext uri="{FF2B5EF4-FFF2-40B4-BE49-F238E27FC236}">
                    <a16:creationId xmlns:a16="http://schemas.microsoft.com/office/drawing/2014/main" id="{F0FE8900-2F77-4429-B0B1-6EB958D597CC}"/>
                  </a:ext>
                </a:extLst>
              </p:cNvPr>
              <p:cNvSpPr/>
              <p:nvPr/>
            </p:nvSpPr>
            <p:spPr>
              <a:xfrm>
                <a:off x="9760356" y="1214996"/>
                <a:ext cx="267335" cy="353695"/>
              </a:xfrm>
              <a:custGeom>
                <a:avLst/>
                <a:gdLst/>
                <a:ahLst/>
                <a:cxnLst/>
                <a:rect l="l" t="t" r="r" b="b"/>
                <a:pathLst>
                  <a:path w="267334" h="353694">
                    <a:moveTo>
                      <a:pt x="267208" y="75057"/>
                    </a:moveTo>
                    <a:lnTo>
                      <a:pt x="265887" y="73748"/>
                    </a:lnTo>
                    <a:lnTo>
                      <a:pt x="258241" y="66103"/>
                    </a:lnTo>
                    <a:lnTo>
                      <a:pt x="258241" y="81165"/>
                    </a:lnTo>
                    <a:lnTo>
                      <a:pt x="258241" y="344233"/>
                    </a:lnTo>
                    <a:lnTo>
                      <a:pt x="8978" y="344233"/>
                    </a:lnTo>
                    <a:lnTo>
                      <a:pt x="8978" y="8966"/>
                    </a:lnTo>
                    <a:lnTo>
                      <a:pt x="186042" y="8966"/>
                    </a:lnTo>
                    <a:lnTo>
                      <a:pt x="186042" y="81165"/>
                    </a:lnTo>
                    <a:lnTo>
                      <a:pt x="258241" y="81165"/>
                    </a:lnTo>
                    <a:lnTo>
                      <a:pt x="258241" y="66103"/>
                    </a:lnTo>
                    <a:lnTo>
                      <a:pt x="252552" y="60413"/>
                    </a:lnTo>
                    <a:lnTo>
                      <a:pt x="252552" y="73088"/>
                    </a:lnTo>
                    <a:lnTo>
                      <a:pt x="194119" y="73088"/>
                    </a:lnTo>
                    <a:lnTo>
                      <a:pt x="194119" y="14655"/>
                    </a:lnTo>
                    <a:lnTo>
                      <a:pt x="252552" y="73088"/>
                    </a:lnTo>
                    <a:lnTo>
                      <a:pt x="252552" y="60413"/>
                    </a:lnTo>
                    <a:lnTo>
                      <a:pt x="201104" y="8966"/>
                    </a:lnTo>
                    <a:lnTo>
                      <a:pt x="192151" y="0"/>
                    </a:lnTo>
                    <a:lnTo>
                      <a:pt x="0" y="0"/>
                    </a:lnTo>
                    <a:lnTo>
                      <a:pt x="0" y="353212"/>
                    </a:lnTo>
                    <a:lnTo>
                      <a:pt x="267208" y="353212"/>
                    </a:lnTo>
                    <a:lnTo>
                      <a:pt x="267208" y="344233"/>
                    </a:lnTo>
                    <a:lnTo>
                      <a:pt x="267208" y="80086"/>
                    </a:lnTo>
                    <a:lnTo>
                      <a:pt x="267208" y="7505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47">
                <a:extLst>
                  <a:ext uri="{FF2B5EF4-FFF2-40B4-BE49-F238E27FC236}">
                    <a16:creationId xmlns:a16="http://schemas.microsoft.com/office/drawing/2014/main" id="{6D791BBA-B843-4C29-BD48-E4C41557E239}"/>
                  </a:ext>
                </a:extLst>
              </p:cNvPr>
              <p:cNvSpPr/>
              <p:nvPr/>
            </p:nvSpPr>
            <p:spPr>
              <a:xfrm>
                <a:off x="9950386" y="1219479"/>
                <a:ext cx="730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73025" h="73025">
                    <a:moveTo>
                      <a:pt x="72618" y="72618"/>
                    </a:moveTo>
                    <a:lnTo>
                      <a:pt x="0" y="72618"/>
                    </a:lnTo>
                    <a:lnTo>
                      <a:pt x="0" y="0"/>
                    </a:lnTo>
                  </a:path>
                </a:pathLst>
              </a:custGeom>
              <a:ln w="81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object 52">
              <a:extLst>
                <a:ext uri="{FF2B5EF4-FFF2-40B4-BE49-F238E27FC236}">
                  <a16:creationId xmlns:a16="http://schemas.microsoft.com/office/drawing/2014/main" id="{96CD8F37-9FA8-412E-B486-58C744BC13A4}"/>
                </a:ext>
              </a:extLst>
            </p:cNvPr>
            <p:cNvSpPr txBox="1"/>
            <p:nvPr/>
          </p:nvSpPr>
          <p:spPr>
            <a:xfrm>
              <a:off x="9451963" y="3017688"/>
              <a:ext cx="144145" cy="60642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980"/>
                </a:lnSpc>
              </a:pPr>
              <a:r>
                <a:rPr sz="900" spc="-10" dirty="0">
                  <a:solidFill>
                    <a:srgbClr val="FFFFFF"/>
                  </a:solidFill>
                  <a:latin typeface="Trebuchet MS"/>
                  <a:cs typeface="Trebuchet MS"/>
                </a:rPr>
                <a:t>ЛАЗЕРНЫЕ</a:t>
              </a:r>
              <a:endParaRPr sz="900">
                <a:latin typeface="Trebuchet MS"/>
                <a:cs typeface="Trebuchet MS"/>
              </a:endParaRPr>
            </a:p>
          </p:txBody>
        </p:sp>
        <p:sp>
          <p:nvSpPr>
            <p:cNvPr id="28" name="object 53">
              <a:extLst>
                <a:ext uri="{FF2B5EF4-FFF2-40B4-BE49-F238E27FC236}">
                  <a16:creationId xmlns:a16="http://schemas.microsoft.com/office/drawing/2014/main" id="{918065E0-195C-49CF-BF9F-209713DCBC2E}"/>
                </a:ext>
              </a:extLst>
            </p:cNvPr>
            <p:cNvSpPr txBox="1"/>
            <p:nvPr/>
          </p:nvSpPr>
          <p:spPr>
            <a:xfrm>
              <a:off x="9451963" y="1217148"/>
              <a:ext cx="144145" cy="90360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980"/>
                </a:lnSpc>
              </a:pPr>
              <a:r>
                <a:rPr sz="900" spc="-10" dirty="0">
                  <a:solidFill>
                    <a:srgbClr val="FFFFFF"/>
                  </a:solidFill>
                  <a:latin typeface="Trebuchet MS"/>
                  <a:cs typeface="Trebuchet MS"/>
                </a:rPr>
                <a:t>ПРИНТЕРЫ,</a:t>
              </a:r>
              <a:r>
                <a:rPr sz="900" spc="-30" dirty="0">
                  <a:solidFill>
                    <a:srgbClr val="FFFFFF"/>
                  </a:solidFill>
                  <a:latin typeface="Trebuchet MS"/>
                  <a:cs typeface="Trebuchet MS"/>
                </a:rPr>
                <a:t> </a:t>
              </a:r>
              <a:r>
                <a:rPr sz="900" spc="-25" dirty="0">
                  <a:solidFill>
                    <a:srgbClr val="FFFFFF"/>
                  </a:solidFill>
                  <a:latin typeface="Trebuchet MS"/>
                  <a:cs typeface="Trebuchet MS"/>
                </a:rPr>
                <a:t>МФУ</a:t>
              </a:r>
              <a:endParaRPr sz="900">
                <a:latin typeface="Trebuchet MS"/>
                <a:cs typeface="Trebuchet MS"/>
              </a:endParaRPr>
            </a:p>
          </p:txBody>
        </p:sp>
        <p:sp>
          <p:nvSpPr>
            <p:cNvPr id="29" name="object 55">
              <a:extLst>
                <a:ext uri="{FF2B5EF4-FFF2-40B4-BE49-F238E27FC236}">
                  <a16:creationId xmlns:a16="http://schemas.microsoft.com/office/drawing/2014/main" id="{B06BECA5-E289-4AD5-9199-6E89CA875638}"/>
                </a:ext>
              </a:extLst>
            </p:cNvPr>
            <p:cNvSpPr txBox="1"/>
            <p:nvPr/>
          </p:nvSpPr>
          <p:spPr>
            <a:xfrm>
              <a:off x="9793938" y="1292288"/>
              <a:ext cx="202565" cy="19113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050" spc="65" dirty="0">
                  <a:latin typeface="Tahoma"/>
                  <a:cs typeface="Tahoma"/>
                </a:rPr>
                <a:t>A4</a:t>
              </a:r>
              <a:endParaRPr sz="1050">
                <a:latin typeface="Tahoma"/>
                <a:cs typeface="Tahoma"/>
              </a:endParaRPr>
            </a:p>
          </p:txBody>
        </p:sp>
        <p:sp>
          <p:nvSpPr>
            <p:cNvPr id="30" name="object 61">
              <a:extLst>
                <a:ext uri="{FF2B5EF4-FFF2-40B4-BE49-F238E27FC236}">
                  <a16:creationId xmlns:a16="http://schemas.microsoft.com/office/drawing/2014/main" id="{E1923056-F7F4-4C48-97FF-44B011861338}"/>
                </a:ext>
              </a:extLst>
            </p:cNvPr>
            <p:cNvSpPr txBox="1"/>
            <p:nvPr/>
          </p:nvSpPr>
          <p:spPr>
            <a:xfrm>
              <a:off x="9854041" y="2505425"/>
              <a:ext cx="294005" cy="17526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950" spc="-20" dirty="0">
                  <a:solidFill>
                    <a:srgbClr val="1F3863"/>
                  </a:solidFill>
                  <a:latin typeface="Trebuchet MS"/>
                  <a:cs typeface="Trebuchet MS"/>
                </a:rPr>
                <a:t>C300</a:t>
              </a:r>
              <a:endParaRPr sz="950">
                <a:latin typeface="Trebuchet MS"/>
                <a:cs typeface="Trebuchet MS"/>
              </a:endParaRPr>
            </a:p>
          </p:txBody>
        </p:sp>
        <p:sp>
          <p:nvSpPr>
            <p:cNvPr id="31" name="object 67">
              <a:extLst>
                <a:ext uri="{FF2B5EF4-FFF2-40B4-BE49-F238E27FC236}">
                  <a16:creationId xmlns:a16="http://schemas.microsoft.com/office/drawing/2014/main" id="{12FA5A2C-CB9B-40D8-B4DD-14AF638852BA}"/>
                </a:ext>
              </a:extLst>
            </p:cNvPr>
            <p:cNvSpPr txBox="1"/>
            <p:nvPr/>
          </p:nvSpPr>
          <p:spPr>
            <a:xfrm>
              <a:off x="9858265" y="3462734"/>
              <a:ext cx="296545" cy="17526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950" spc="-20" dirty="0">
                  <a:solidFill>
                    <a:srgbClr val="1F3863"/>
                  </a:solidFill>
                  <a:latin typeface="Trebuchet MS"/>
                  <a:cs typeface="Trebuchet MS"/>
                </a:rPr>
                <a:t>P300</a:t>
              </a:r>
              <a:endParaRPr sz="950">
                <a:latin typeface="Trebuchet MS"/>
                <a:cs typeface="Trebuchet MS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520E5B56-53D9-4BCE-B92A-071B0FD8291B}"/>
              </a:ext>
            </a:extLst>
          </p:cNvPr>
          <p:cNvGrpSpPr/>
          <p:nvPr/>
        </p:nvGrpSpPr>
        <p:grpSpPr>
          <a:xfrm>
            <a:off x="3530476" y="1065491"/>
            <a:ext cx="2514909" cy="2697480"/>
            <a:chOff x="9379610" y="3862222"/>
            <a:chExt cx="2350135" cy="2601608"/>
          </a:xfrm>
        </p:grpSpPr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4757A9E0-E62B-442E-93E9-2022710AE61F}"/>
                </a:ext>
              </a:extLst>
            </p:cNvPr>
            <p:cNvSpPr/>
            <p:nvPr/>
          </p:nvSpPr>
          <p:spPr>
            <a:xfrm>
              <a:off x="9379610" y="3862222"/>
              <a:ext cx="2350135" cy="2601595"/>
            </a:xfrm>
            <a:custGeom>
              <a:avLst/>
              <a:gdLst/>
              <a:ahLst/>
              <a:cxnLst/>
              <a:rect l="l" t="t" r="r" b="b"/>
              <a:pathLst>
                <a:path w="2350134" h="2601595">
                  <a:moveTo>
                    <a:pt x="37566" y="2600985"/>
                  </a:moveTo>
                  <a:lnTo>
                    <a:pt x="2312568" y="2600985"/>
                  </a:lnTo>
                  <a:lnTo>
                    <a:pt x="2327192" y="2598033"/>
                  </a:lnTo>
                  <a:lnTo>
                    <a:pt x="2339133" y="2589984"/>
                  </a:lnTo>
                  <a:lnTo>
                    <a:pt x="2347183" y="2578043"/>
                  </a:lnTo>
                  <a:lnTo>
                    <a:pt x="2350135" y="2563418"/>
                  </a:lnTo>
                  <a:lnTo>
                    <a:pt x="2350135" y="37579"/>
                  </a:lnTo>
                  <a:lnTo>
                    <a:pt x="2347183" y="22952"/>
                  </a:lnTo>
                  <a:lnTo>
                    <a:pt x="2339133" y="11007"/>
                  </a:lnTo>
                  <a:lnTo>
                    <a:pt x="2327192" y="2953"/>
                  </a:lnTo>
                  <a:lnTo>
                    <a:pt x="2312568" y="0"/>
                  </a:lnTo>
                  <a:lnTo>
                    <a:pt x="37566" y="0"/>
                  </a:lnTo>
                  <a:lnTo>
                    <a:pt x="22942" y="2953"/>
                  </a:lnTo>
                  <a:lnTo>
                    <a:pt x="11001" y="11007"/>
                  </a:lnTo>
                  <a:lnTo>
                    <a:pt x="2951" y="22952"/>
                  </a:lnTo>
                  <a:lnTo>
                    <a:pt x="0" y="37579"/>
                  </a:lnTo>
                  <a:lnTo>
                    <a:pt x="0" y="2563418"/>
                  </a:lnTo>
                  <a:lnTo>
                    <a:pt x="2951" y="2578043"/>
                  </a:lnTo>
                  <a:lnTo>
                    <a:pt x="11001" y="2589984"/>
                  </a:lnTo>
                  <a:lnTo>
                    <a:pt x="22942" y="2598033"/>
                  </a:lnTo>
                  <a:lnTo>
                    <a:pt x="37566" y="2600985"/>
                  </a:lnTo>
                  <a:close/>
                </a:path>
              </a:pathLst>
            </a:custGeom>
            <a:ln w="9016">
              <a:solidFill>
                <a:srgbClr val="0088D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8" name="object 13">
              <a:extLst>
                <a:ext uri="{FF2B5EF4-FFF2-40B4-BE49-F238E27FC236}">
                  <a16:creationId xmlns:a16="http://schemas.microsoft.com/office/drawing/2014/main" id="{67D39798-ABE1-429E-8A99-DFCB652283F1}"/>
                </a:ext>
              </a:extLst>
            </p:cNvPr>
            <p:cNvGrpSpPr/>
            <p:nvPr/>
          </p:nvGrpSpPr>
          <p:grpSpPr>
            <a:xfrm>
              <a:off x="9379610" y="3862235"/>
              <a:ext cx="249554" cy="2601595"/>
              <a:chOff x="9379610" y="3862235"/>
              <a:chExt cx="249554" cy="2601595"/>
            </a:xfrm>
          </p:grpSpPr>
          <p:sp>
            <p:nvSpPr>
              <p:cNvPr id="19" name="object 14">
                <a:extLst>
                  <a:ext uri="{FF2B5EF4-FFF2-40B4-BE49-F238E27FC236}">
                    <a16:creationId xmlns:a16="http://schemas.microsoft.com/office/drawing/2014/main" id="{BABC9F75-06FF-410E-920A-BB82CAA1027C}"/>
                  </a:ext>
                </a:extLst>
              </p:cNvPr>
              <p:cNvSpPr/>
              <p:nvPr/>
            </p:nvSpPr>
            <p:spPr>
              <a:xfrm>
                <a:off x="9379610" y="3862235"/>
                <a:ext cx="249554" cy="2601595"/>
              </a:xfrm>
              <a:custGeom>
                <a:avLst/>
                <a:gdLst/>
                <a:ahLst/>
                <a:cxnLst/>
                <a:rect l="l" t="t" r="r" b="b"/>
                <a:pathLst>
                  <a:path w="249554" h="2601595">
                    <a:moveTo>
                      <a:pt x="249275" y="0"/>
                    </a:moveTo>
                    <a:lnTo>
                      <a:pt x="38773" y="0"/>
                    </a:lnTo>
                    <a:lnTo>
                      <a:pt x="23681" y="3047"/>
                    </a:lnTo>
                    <a:lnTo>
                      <a:pt x="11356" y="11356"/>
                    </a:lnTo>
                    <a:lnTo>
                      <a:pt x="3047" y="23681"/>
                    </a:lnTo>
                    <a:lnTo>
                      <a:pt x="0" y="38773"/>
                    </a:lnTo>
                    <a:lnTo>
                      <a:pt x="0" y="2563418"/>
                    </a:lnTo>
                    <a:lnTo>
                      <a:pt x="2951" y="2578043"/>
                    </a:lnTo>
                    <a:lnTo>
                      <a:pt x="11001" y="2589984"/>
                    </a:lnTo>
                    <a:lnTo>
                      <a:pt x="22942" y="2598033"/>
                    </a:lnTo>
                    <a:lnTo>
                      <a:pt x="37566" y="2600985"/>
                    </a:lnTo>
                    <a:lnTo>
                      <a:pt x="249275" y="2600985"/>
                    </a:lnTo>
                    <a:lnTo>
                      <a:pt x="249275" y="0"/>
                    </a:lnTo>
                    <a:close/>
                  </a:path>
                </a:pathLst>
              </a:custGeom>
              <a:solidFill>
                <a:srgbClr val="0088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15">
                <a:extLst>
                  <a:ext uri="{FF2B5EF4-FFF2-40B4-BE49-F238E27FC236}">
                    <a16:creationId xmlns:a16="http://schemas.microsoft.com/office/drawing/2014/main" id="{DD92DDBE-C264-43AE-93B7-EF5F9E73A8DF}"/>
                  </a:ext>
                </a:extLst>
              </p:cNvPr>
              <p:cNvSpPr/>
              <p:nvPr/>
            </p:nvSpPr>
            <p:spPr>
              <a:xfrm>
                <a:off x="9468319" y="4566462"/>
                <a:ext cx="100965" cy="861694"/>
              </a:xfrm>
              <a:custGeom>
                <a:avLst/>
                <a:gdLst/>
                <a:ahLst/>
                <a:cxnLst/>
                <a:rect l="l" t="t" r="r" b="b"/>
                <a:pathLst>
                  <a:path w="100965" h="861695">
                    <a:moveTo>
                      <a:pt x="79527" y="99174"/>
                    </a:moveTo>
                    <a:lnTo>
                      <a:pt x="64515" y="99174"/>
                    </a:lnTo>
                    <a:lnTo>
                      <a:pt x="67970" y="100660"/>
                    </a:lnTo>
                    <a:lnTo>
                      <a:pt x="72478" y="106756"/>
                    </a:lnTo>
                    <a:lnTo>
                      <a:pt x="73531" y="110350"/>
                    </a:lnTo>
                    <a:lnTo>
                      <a:pt x="73609" y="135343"/>
                    </a:lnTo>
                    <a:lnTo>
                      <a:pt x="596" y="135343"/>
                    </a:lnTo>
                    <a:lnTo>
                      <a:pt x="596" y="145796"/>
                    </a:lnTo>
                    <a:lnTo>
                      <a:pt x="83223" y="145796"/>
                    </a:lnTo>
                    <a:lnTo>
                      <a:pt x="83119" y="111125"/>
                    </a:lnTo>
                    <a:lnTo>
                      <a:pt x="82765" y="108559"/>
                    </a:lnTo>
                    <a:lnTo>
                      <a:pt x="80949" y="102069"/>
                    </a:lnTo>
                    <a:lnTo>
                      <a:pt x="79527" y="99174"/>
                    </a:lnTo>
                    <a:close/>
                  </a:path>
                  <a:path w="100965" h="861695">
                    <a:moveTo>
                      <a:pt x="63436" y="88214"/>
                    </a:moveTo>
                    <a:lnTo>
                      <a:pt x="55918" y="88214"/>
                    </a:lnTo>
                    <a:lnTo>
                      <a:pt x="52857" y="88849"/>
                    </a:lnTo>
                    <a:lnTo>
                      <a:pt x="36334" y="135343"/>
                    </a:lnTo>
                    <a:lnTo>
                      <a:pt x="45948" y="135343"/>
                    </a:lnTo>
                    <a:lnTo>
                      <a:pt x="45948" y="112674"/>
                    </a:lnTo>
                    <a:lnTo>
                      <a:pt x="46084" y="111874"/>
                    </a:lnTo>
                    <a:lnTo>
                      <a:pt x="46211" y="111125"/>
                    </a:lnTo>
                    <a:lnTo>
                      <a:pt x="46297" y="110617"/>
                    </a:lnTo>
                    <a:lnTo>
                      <a:pt x="46342" y="110350"/>
                    </a:lnTo>
                    <a:lnTo>
                      <a:pt x="57674" y="99174"/>
                    </a:lnTo>
                    <a:lnTo>
                      <a:pt x="79527" y="99174"/>
                    </a:lnTo>
                    <a:lnTo>
                      <a:pt x="75653" y="94107"/>
                    </a:lnTo>
                    <a:lnTo>
                      <a:pt x="73151" y="92075"/>
                    </a:lnTo>
                    <a:lnTo>
                      <a:pt x="67055" y="88988"/>
                    </a:lnTo>
                    <a:lnTo>
                      <a:pt x="63436" y="88214"/>
                    </a:lnTo>
                    <a:close/>
                  </a:path>
                  <a:path w="100965" h="861695">
                    <a:moveTo>
                      <a:pt x="23901" y="358775"/>
                    </a:moveTo>
                    <a:lnTo>
                      <a:pt x="19062" y="358775"/>
                    </a:lnTo>
                    <a:lnTo>
                      <a:pt x="16154" y="359295"/>
                    </a:lnTo>
                    <a:lnTo>
                      <a:pt x="596" y="379082"/>
                    </a:lnTo>
                    <a:lnTo>
                      <a:pt x="596" y="414337"/>
                    </a:lnTo>
                    <a:lnTo>
                      <a:pt x="83223" y="414337"/>
                    </a:lnTo>
                    <a:lnTo>
                      <a:pt x="83223" y="403898"/>
                    </a:lnTo>
                    <a:lnTo>
                      <a:pt x="9740" y="403898"/>
                    </a:lnTo>
                    <a:lnTo>
                      <a:pt x="9836" y="379082"/>
                    </a:lnTo>
                    <a:lnTo>
                      <a:pt x="11036" y="375564"/>
                    </a:lnTo>
                    <a:lnTo>
                      <a:pt x="16192" y="370497"/>
                    </a:lnTo>
                    <a:lnTo>
                      <a:pt x="19354" y="369227"/>
                    </a:lnTo>
                    <a:lnTo>
                      <a:pt x="39590" y="369227"/>
                    </a:lnTo>
                    <a:lnTo>
                      <a:pt x="39522" y="369036"/>
                    </a:lnTo>
                    <a:lnTo>
                      <a:pt x="38539" y="367322"/>
                    </a:lnTo>
                    <a:lnTo>
                      <a:pt x="38430" y="367131"/>
                    </a:lnTo>
                    <a:lnTo>
                      <a:pt x="35661" y="363969"/>
                    </a:lnTo>
                    <a:lnTo>
                      <a:pt x="34150" y="362661"/>
                    </a:lnTo>
                    <a:lnTo>
                      <a:pt x="30899" y="360603"/>
                    </a:lnTo>
                    <a:lnTo>
                      <a:pt x="29373" y="359943"/>
                    </a:lnTo>
                    <a:lnTo>
                      <a:pt x="29512" y="359943"/>
                    </a:lnTo>
                    <a:lnTo>
                      <a:pt x="25628" y="359003"/>
                    </a:lnTo>
                    <a:lnTo>
                      <a:pt x="23901" y="358775"/>
                    </a:lnTo>
                    <a:close/>
                  </a:path>
                  <a:path w="100965" h="861695">
                    <a:moveTo>
                      <a:pt x="39590" y="369227"/>
                    </a:moveTo>
                    <a:lnTo>
                      <a:pt x="26911" y="369227"/>
                    </a:lnTo>
                    <a:lnTo>
                      <a:pt x="30111" y="370497"/>
                    </a:lnTo>
                    <a:lnTo>
                      <a:pt x="35280" y="375564"/>
                    </a:lnTo>
                    <a:lnTo>
                      <a:pt x="36468" y="379082"/>
                    </a:lnTo>
                    <a:lnTo>
                      <a:pt x="36563" y="403898"/>
                    </a:lnTo>
                    <a:lnTo>
                      <a:pt x="45478" y="403898"/>
                    </a:lnTo>
                    <a:lnTo>
                      <a:pt x="49500" y="371246"/>
                    </a:lnTo>
                    <a:lnTo>
                      <a:pt x="40309" y="371246"/>
                    </a:lnTo>
                    <a:lnTo>
                      <a:pt x="39807" y="369836"/>
                    </a:lnTo>
                    <a:lnTo>
                      <a:pt x="39703" y="369544"/>
                    </a:lnTo>
                    <a:lnTo>
                      <a:pt x="39590" y="369227"/>
                    </a:lnTo>
                    <a:close/>
                  </a:path>
                  <a:path w="100965" h="861695">
                    <a:moveTo>
                      <a:pt x="79991" y="367322"/>
                    </a:moveTo>
                    <a:lnTo>
                      <a:pt x="61302" y="367322"/>
                    </a:lnTo>
                    <a:lnTo>
                      <a:pt x="63068" y="367639"/>
                    </a:lnTo>
                    <a:lnTo>
                      <a:pt x="66812" y="369036"/>
                    </a:lnTo>
                    <a:lnTo>
                      <a:pt x="66677" y="369036"/>
                    </a:lnTo>
                    <a:lnTo>
                      <a:pt x="67970" y="369836"/>
                    </a:lnTo>
                    <a:lnTo>
                      <a:pt x="70586" y="372300"/>
                    </a:lnTo>
                    <a:lnTo>
                      <a:pt x="71502" y="373684"/>
                    </a:lnTo>
                    <a:lnTo>
                      <a:pt x="71627" y="373875"/>
                    </a:lnTo>
                    <a:lnTo>
                      <a:pt x="73215" y="377761"/>
                    </a:lnTo>
                    <a:lnTo>
                      <a:pt x="73444" y="379082"/>
                    </a:lnTo>
                    <a:lnTo>
                      <a:pt x="73492" y="379361"/>
                    </a:lnTo>
                    <a:lnTo>
                      <a:pt x="73609" y="403898"/>
                    </a:lnTo>
                    <a:lnTo>
                      <a:pt x="83223" y="403898"/>
                    </a:lnTo>
                    <a:lnTo>
                      <a:pt x="83223" y="376593"/>
                    </a:lnTo>
                    <a:lnTo>
                      <a:pt x="82724" y="373875"/>
                    </a:lnTo>
                    <a:lnTo>
                      <a:pt x="82689" y="373684"/>
                    </a:lnTo>
                    <a:lnTo>
                      <a:pt x="80556" y="368223"/>
                    </a:lnTo>
                    <a:lnTo>
                      <a:pt x="79991" y="367322"/>
                    </a:lnTo>
                    <a:close/>
                  </a:path>
                  <a:path w="100965" h="861695">
                    <a:moveTo>
                      <a:pt x="63830" y="356882"/>
                    </a:moveTo>
                    <a:lnTo>
                      <a:pt x="58292" y="356882"/>
                    </a:lnTo>
                    <a:lnTo>
                      <a:pt x="56222" y="357174"/>
                    </a:lnTo>
                    <a:lnTo>
                      <a:pt x="40665" y="371246"/>
                    </a:lnTo>
                    <a:lnTo>
                      <a:pt x="49500" y="371246"/>
                    </a:lnTo>
                    <a:lnTo>
                      <a:pt x="50990" y="369836"/>
                    </a:lnTo>
                    <a:lnTo>
                      <a:pt x="52294" y="369036"/>
                    </a:lnTo>
                    <a:lnTo>
                      <a:pt x="52161" y="369036"/>
                    </a:lnTo>
                    <a:lnTo>
                      <a:pt x="55905" y="367639"/>
                    </a:lnTo>
                    <a:lnTo>
                      <a:pt x="57657" y="367322"/>
                    </a:lnTo>
                    <a:lnTo>
                      <a:pt x="79991" y="367322"/>
                    </a:lnTo>
                    <a:lnTo>
                      <a:pt x="79044" y="365810"/>
                    </a:lnTo>
                    <a:lnTo>
                      <a:pt x="75106" y="361632"/>
                    </a:lnTo>
                    <a:lnTo>
                      <a:pt x="72682" y="359943"/>
                    </a:lnTo>
                    <a:lnTo>
                      <a:pt x="66992" y="357492"/>
                    </a:lnTo>
                    <a:lnTo>
                      <a:pt x="63830" y="356882"/>
                    </a:lnTo>
                    <a:close/>
                  </a:path>
                  <a:path w="100965" h="861695">
                    <a:moveTo>
                      <a:pt x="57975" y="730377"/>
                    </a:moveTo>
                    <a:lnTo>
                      <a:pt x="26161" y="730377"/>
                    </a:lnTo>
                    <a:lnTo>
                      <a:pt x="22039" y="731075"/>
                    </a:lnTo>
                    <a:lnTo>
                      <a:pt x="0" y="755307"/>
                    </a:lnTo>
                    <a:lnTo>
                      <a:pt x="0" y="764730"/>
                    </a:lnTo>
                    <a:lnTo>
                      <a:pt x="26479" y="789152"/>
                    </a:lnTo>
                    <a:lnTo>
                      <a:pt x="57429" y="789152"/>
                    </a:lnTo>
                    <a:lnTo>
                      <a:pt x="78112" y="778700"/>
                    </a:lnTo>
                    <a:lnTo>
                      <a:pt x="28181" y="778700"/>
                    </a:lnTo>
                    <a:lnTo>
                      <a:pt x="25590" y="778306"/>
                    </a:lnTo>
                    <a:lnTo>
                      <a:pt x="9855" y="762876"/>
                    </a:lnTo>
                    <a:lnTo>
                      <a:pt x="9855" y="756729"/>
                    </a:lnTo>
                    <a:lnTo>
                      <a:pt x="27064" y="740968"/>
                    </a:lnTo>
                    <a:lnTo>
                      <a:pt x="78346" y="740968"/>
                    </a:lnTo>
                    <a:lnTo>
                      <a:pt x="73037" y="735825"/>
                    </a:lnTo>
                    <a:lnTo>
                      <a:pt x="69811" y="733844"/>
                    </a:lnTo>
                    <a:lnTo>
                      <a:pt x="62217" y="731075"/>
                    </a:lnTo>
                    <a:lnTo>
                      <a:pt x="57975" y="730377"/>
                    </a:lnTo>
                    <a:close/>
                  </a:path>
                  <a:path w="100965" h="861695">
                    <a:moveTo>
                      <a:pt x="78346" y="740968"/>
                    </a:moveTo>
                    <a:lnTo>
                      <a:pt x="56813" y="740968"/>
                    </a:lnTo>
                    <a:lnTo>
                      <a:pt x="58737" y="741260"/>
                    </a:lnTo>
                    <a:lnTo>
                      <a:pt x="63969" y="743000"/>
                    </a:lnTo>
                    <a:lnTo>
                      <a:pt x="74320" y="756729"/>
                    </a:lnTo>
                    <a:lnTo>
                      <a:pt x="74320" y="762876"/>
                    </a:lnTo>
                    <a:lnTo>
                      <a:pt x="55575" y="778700"/>
                    </a:lnTo>
                    <a:lnTo>
                      <a:pt x="78112" y="778700"/>
                    </a:lnTo>
                    <a:lnTo>
                      <a:pt x="79781" y="776389"/>
                    </a:lnTo>
                    <a:lnTo>
                      <a:pt x="83108" y="769023"/>
                    </a:lnTo>
                    <a:lnTo>
                      <a:pt x="83934" y="764730"/>
                    </a:lnTo>
                    <a:lnTo>
                      <a:pt x="83934" y="755307"/>
                    </a:lnTo>
                    <a:lnTo>
                      <a:pt x="83223" y="751255"/>
                    </a:lnTo>
                    <a:lnTo>
                      <a:pt x="80453" y="744245"/>
                    </a:lnTo>
                    <a:lnTo>
                      <a:pt x="80378" y="744054"/>
                    </a:lnTo>
                    <a:lnTo>
                      <a:pt x="78346" y="740968"/>
                    </a:lnTo>
                    <a:close/>
                  </a:path>
                  <a:path w="100965" h="861695">
                    <a:moveTo>
                      <a:pt x="57975" y="507657"/>
                    </a:moveTo>
                    <a:lnTo>
                      <a:pt x="26161" y="507657"/>
                    </a:lnTo>
                    <a:lnTo>
                      <a:pt x="22039" y="508355"/>
                    </a:lnTo>
                    <a:lnTo>
                      <a:pt x="0" y="532587"/>
                    </a:lnTo>
                    <a:lnTo>
                      <a:pt x="0" y="542010"/>
                    </a:lnTo>
                    <a:lnTo>
                      <a:pt x="26479" y="566420"/>
                    </a:lnTo>
                    <a:lnTo>
                      <a:pt x="57429" y="566420"/>
                    </a:lnTo>
                    <a:lnTo>
                      <a:pt x="78110" y="555980"/>
                    </a:lnTo>
                    <a:lnTo>
                      <a:pt x="28181" y="555980"/>
                    </a:lnTo>
                    <a:lnTo>
                      <a:pt x="25590" y="555586"/>
                    </a:lnTo>
                    <a:lnTo>
                      <a:pt x="9855" y="540156"/>
                    </a:lnTo>
                    <a:lnTo>
                      <a:pt x="9855" y="534009"/>
                    </a:lnTo>
                    <a:lnTo>
                      <a:pt x="27064" y="518248"/>
                    </a:lnTo>
                    <a:lnTo>
                      <a:pt x="78346" y="518248"/>
                    </a:lnTo>
                    <a:lnTo>
                      <a:pt x="73037" y="513105"/>
                    </a:lnTo>
                    <a:lnTo>
                      <a:pt x="69811" y="511124"/>
                    </a:lnTo>
                    <a:lnTo>
                      <a:pt x="62217" y="508355"/>
                    </a:lnTo>
                    <a:lnTo>
                      <a:pt x="57975" y="507657"/>
                    </a:lnTo>
                    <a:close/>
                  </a:path>
                  <a:path w="100965" h="861695">
                    <a:moveTo>
                      <a:pt x="78346" y="518248"/>
                    </a:moveTo>
                    <a:lnTo>
                      <a:pt x="56813" y="518248"/>
                    </a:lnTo>
                    <a:lnTo>
                      <a:pt x="58737" y="518541"/>
                    </a:lnTo>
                    <a:lnTo>
                      <a:pt x="63969" y="520280"/>
                    </a:lnTo>
                    <a:lnTo>
                      <a:pt x="74320" y="534009"/>
                    </a:lnTo>
                    <a:lnTo>
                      <a:pt x="74320" y="540156"/>
                    </a:lnTo>
                    <a:lnTo>
                      <a:pt x="55575" y="555980"/>
                    </a:lnTo>
                    <a:lnTo>
                      <a:pt x="78110" y="555980"/>
                    </a:lnTo>
                    <a:lnTo>
                      <a:pt x="79781" y="553656"/>
                    </a:lnTo>
                    <a:lnTo>
                      <a:pt x="83108" y="546303"/>
                    </a:lnTo>
                    <a:lnTo>
                      <a:pt x="83934" y="542010"/>
                    </a:lnTo>
                    <a:lnTo>
                      <a:pt x="83934" y="532587"/>
                    </a:lnTo>
                    <a:lnTo>
                      <a:pt x="83223" y="528535"/>
                    </a:lnTo>
                    <a:lnTo>
                      <a:pt x="80448" y="521512"/>
                    </a:lnTo>
                    <a:lnTo>
                      <a:pt x="80378" y="521335"/>
                    </a:lnTo>
                    <a:lnTo>
                      <a:pt x="78346" y="518248"/>
                    </a:lnTo>
                    <a:close/>
                  </a:path>
                  <a:path w="100965" h="861695">
                    <a:moveTo>
                      <a:pt x="83223" y="803871"/>
                    </a:moveTo>
                    <a:lnTo>
                      <a:pt x="596" y="803871"/>
                    </a:lnTo>
                    <a:lnTo>
                      <a:pt x="596" y="861326"/>
                    </a:lnTo>
                    <a:lnTo>
                      <a:pt x="83223" y="861326"/>
                    </a:lnTo>
                    <a:lnTo>
                      <a:pt x="83223" y="850887"/>
                    </a:lnTo>
                    <a:lnTo>
                      <a:pt x="9740" y="850887"/>
                    </a:lnTo>
                    <a:lnTo>
                      <a:pt x="9740" y="814311"/>
                    </a:lnTo>
                    <a:lnTo>
                      <a:pt x="83223" y="814311"/>
                    </a:lnTo>
                    <a:lnTo>
                      <a:pt x="83223" y="803871"/>
                    </a:lnTo>
                    <a:close/>
                  </a:path>
                  <a:path w="100965" h="861695">
                    <a:moveTo>
                      <a:pt x="83223" y="656653"/>
                    </a:moveTo>
                    <a:lnTo>
                      <a:pt x="596" y="656653"/>
                    </a:lnTo>
                    <a:lnTo>
                      <a:pt x="596" y="707821"/>
                    </a:lnTo>
                    <a:lnTo>
                      <a:pt x="53898" y="707821"/>
                    </a:lnTo>
                    <a:lnTo>
                      <a:pt x="58242" y="708215"/>
                    </a:lnTo>
                    <a:lnTo>
                      <a:pt x="75984" y="723849"/>
                    </a:lnTo>
                    <a:lnTo>
                      <a:pt x="84772" y="721118"/>
                    </a:lnTo>
                    <a:lnTo>
                      <a:pt x="55600" y="697611"/>
                    </a:lnTo>
                    <a:lnTo>
                      <a:pt x="9740" y="697611"/>
                    </a:lnTo>
                    <a:lnTo>
                      <a:pt x="9740" y="667105"/>
                    </a:lnTo>
                    <a:lnTo>
                      <a:pt x="83223" y="667105"/>
                    </a:lnTo>
                    <a:lnTo>
                      <a:pt x="83223" y="656653"/>
                    </a:lnTo>
                    <a:close/>
                  </a:path>
                  <a:path w="100965" h="861695">
                    <a:moveTo>
                      <a:pt x="83223" y="628154"/>
                    </a:moveTo>
                    <a:lnTo>
                      <a:pt x="596" y="628154"/>
                    </a:lnTo>
                    <a:lnTo>
                      <a:pt x="596" y="638606"/>
                    </a:lnTo>
                    <a:lnTo>
                      <a:pt x="83223" y="638606"/>
                    </a:lnTo>
                    <a:lnTo>
                      <a:pt x="83223" y="628154"/>
                    </a:lnTo>
                    <a:close/>
                  </a:path>
                  <a:path w="100965" h="861695">
                    <a:moveTo>
                      <a:pt x="46062" y="591591"/>
                    </a:moveTo>
                    <a:lnTo>
                      <a:pt x="36918" y="591591"/>
                    </a:lnTo>
                    <a:lnTo>
                      <a:pt x="36918" y="628154"/>
                    </a:lnTo>
                    <a:lnTo>
                      <a:pt x="46062" y="628154"/>
                    </a:lnTo>
                    <a:lnTo>
                      <a:pt x="46062" y="591591"/>
                    </a:lnTo>
                    <a:close/>
                  </a:path>
                  <a:path w="100965" h="861695">
                    <a:moveTo>
                      <a:pt x="83223" y="581152"/>
                    </a:moveTo>
                    <a:lnTo>
                      <a:pt x="596" y="581152"/>
                    </a:lnTo>
                    <a:lnTo>
                      <a:pt x="596" y="591591"/>
                    </a:lnTo>
                    <a:lnTo>
                      <a:pt x="83223" y="591591"/>
                    </a:lnTo>
                    <a:lnTo>
                      <a:pt x="83223" y="581152"/>
                    </a:lnTo>
                    <a:close/>
                  </a:path>
                  <a:path w="100965" h="861695">
                    <a:moveTo>
                      <a:pt x="100914" y="426453"/>
                    </a:moveTo>
                    <a:lnTo>
                      <a:pt x="73850" y="426453"/>
                    </a:lnTo>
                    <a:lnTo>
                      <a:pt x="73850" y="435241"/>
                    </a:lnTo>
                    <a:lnTo>
                      <a:pt x="596" y="435241"/>
                    </a:lnTo>
                    <a:lnTo>
                      <a:pt x="596" y="445681"/>
                    </a:lnTo>
                    <a:lnTo>
                      <a:pt x="73609" y="445681"/>
                    </a:lnTo>
                    <a:lnTo>
                      <a:pt x="73609" y="482257"/>
                    </a:lnTo>
                    <a:lnTo>
                      <a:pt x="596" y="482257"/>
                    </a:lnTo>
                    <a:lnTo>
                      <a:pt x="596" y="492696"/>
                    </a:lnTo>
                    <a:lnTo>
                      <a:pt x="83223" y="492696"/>
                    </a:lnTo>
                    <a:lnTo>
                      <a:pt x="83223" y="436664"/>
                    </a:lnTo>
                    <a:lnTo>
                      <a:pt x="100914" y="436664"/>
                    </a:lnTo>
                    <a:lnTo>
                      <a:pt x="100914" y="426453"/>
                    </a:lnTo>
                    <a:close/>
                  </a:path>
                  <a:path w="100965" h="861695">
                    <a:moveTo>
                      <a:pt x="10210" y="291579"/>
                    </a:moveTo>
                    <a:lnTo>
                      <a:pt x="596" y="291579"/>
                    </a:lnTo>
                    <a:lnTo>
                      <a:pt x="596" y="343814"/>
                    </a:lnTo>
                    <a:lnTo>
                      <a:pt x="83223" y="343814"/>
                    </a:lnTo>
                    <a:lnTo>
                      <a:pt x="83223" y="333375"/>
                    </a:lnTo>
                    <a:lnTo>
                      <a:pt x="10210" y="333375"/>
                    </a:lnTo>
                    <a:lnTo>
                      <a:pt x="10210" y="291579"/>
                    </a:lnTo>
                    <a:close/>
                  </a:path>
                  <a:path w="100965" h="861695">
                    <a:moveTo>
                      <a:pt x="46062" y="297751"/>
                    </a:moveTo>
                    <a:lnTo>
                      <a:pt x="36918" y="297751"/>
                    </a:lnTo>
                    <a:lnTo>
                      <a:pt x="36918" y="333375"/>
                    </a:lnTo>
                    <a:lnTo>
                      <a:pt x="46062" y="333375"/>
                    </a:lnTo>
                    <a:lnTo>
                      <a:pt x="46062" y="297751"/>
                    </a:lnTo>
                    <a:close/>
                  </a:path>
                  <a:path w="100965" h="861695">
                    <a:moveTo>
                      <a:pt x="83223" y="291579"/>
                    </a:moveTo>
                    <a:lnTo>
                      <a:pt x="73609" y="291579"/>
                    </a:lnTo>
                    <a:lnTo>
                      <a:pt x="73609" y="333375"/>
                    </a:lnTo>
                    <a:lnTo>
                      <a:pt x="83223" y="333375"/>
                    </a:lnTo>
                    <a:lnTo>
                      <a:pt x="83223" y="291579"/>
                    </a:lnTo>
                    <a:close/>
                  </a:path>
                  <a:path w="100965" h="861695">
                    <a:moveTo>
                      <a:pt x="9740" y="230797"/>
                    </a:moveTo>
                    <a:lnTo>
                      <a:pt x="596" y="230797"/>
                    </a:lnTo>
                    <a:lnTo>
                      <a:pt x="596" y="288264"/>
                    </a:lnTo>
                    <a:lnTo>
                      <a:pt x="9740" y="288264"/>
                    </a:lnTo>
                    <a:lnTo>
                      <a:pt x="9740" y="264756"/>
                    </a:lnTo>
                    <a:lnTo>
                      <a:pt x="83223" y="264756"/>
                    </a:lnTo>
                    <a:lnTo>
                      <a:pt x="83223" y="254304"/>
                    </a:lnTo>
                    <a:lnTo>
                      <a:pt x="9740" y="254304"/>
                    </a:lnTo>
                    <a:lnTo>
                      <a:pt x="9740" y="230797"/>
                    </a:lnTo>
                    <a:close/>
                  </a:path>
                  <a:path w="100965" h="861695">
                    <a:moveTo>
                      <a:pt x="83223" y="211569"/>
                    </a:moveTo>
                    <a:lnTo>
                      <a:pt x="596" y="211569"/>
                    </a:lnTo>
                    <a:lnTo>
                      <a:pt x="596" y="222008"/>
                    </a:lnTo>
                    <a:lnTo>
                      <a:pt x="83223" y="222008"/>
                    </a:lnTo>
                    <a:lnTo>
                      <a:pt x="83223" y="211569"/>
                    </a:lnTo>
                    <a:close/>
                  </a:path>
                  <a:path w="100965" h="861695">
                    <a:moveTo>
                      <a:pt x="46062" y="174993"/>
                    </a:moveTo>
                    <a:lnTo>
                      <a:pt x="36918" y="174993"/>
                    </a:lnTo>
                    <a:lnTo>
                      <a:pt x="36918" y="211569"/>
                    </a:lnTo>
                    <a:lnTo>
                      <a:pt x="46062" y="211569"/>
                    </a:lnTo>
                    <a:lnTo>
                      <a:pt x="46062" y="174993"/>
                    </a:lnTo>
                    <a:close/>
                  </a:path>
                  <a:path w="100965" h="861695">
                    <a:moveTo>
                      <a:pt x="83223" y="164553"/>
                    </a:moveTo>
                    <a:lnTo>
                      <a:pt x="596" y="164553"/>
                    </a:lnTo>
                    <a:lnTo>
                      <a:pt x="596" y="174993"/>
                    </a:lnTo>
                    <a:lnTo>
                      <a:pt x="83223" y="174993"/>
                    </a:lnTo>
                    <a:lnTo>
                      <a:pt x="83223" y="164553"/>
                    </a:lnTo>
                    <a:close/>
                  </a:path>
                  <a:path w="100965" h="861695">
                    <a:moveTo>
                      <a:pt x="83223" y="69570"/>
                    </a:moveTo>
                    <a:lnTo>
                      <a:pt x="596" y="69570"/>
                    </a:lnTo>
                    <a:lnTo>
                      <a:pt x="596" y="80022"/>
                    </a:lnTo>
                    <a:lnTo>
                      <a:pt x="83223" y="80022"/>
                    </a:lnTo>
                    <a:lnTo>
                      <a:pt x="83223" y="69570"/>
                    </a:lnTo>
                    <a:close/>
                  </a:path>
                  <a:path w="100965" h="861695">
                    <a:moveTo>
                      <a:pt x="10210" y="0"/>
                    </a:moveTo>
                    <a:lnTo>
                      <a:pt x="596" y="0"/>
                    </a:lnTo>
                    <a:lnTo>
                      <a:pt x="596" y="52235"/>
                    </a:lnTo>
                    <a:lnTo>
                      <a:pt x="83223" y="52235"/>
                    </a:lnTo>
                    <a:lnTo>
                      <a:pt x="83223" y="41795"/>
                    </a:lnTo>
                    <a:lnTo>
                      <a:pt x="10210" y="41795"/>
                    </a:lnTo>
                    <a:lnTo>
                      <a:pt x="10210" y="0"/>
                    </a:lnTo>
                    <a:close/>
                  </a:path>
                  <a:path w="100965" h="861695">
                    <a:moveTo>
                      <a:pt x="46062" y="6172"/>
                    </a:moveTo>
                    <a:lnTo>
                      <a:pt x="36918" y="6172"/>
                    </a:lnTo>
                    <a:lnTo>
                      <a:pt x="36918" y="41795"/>
                    </a:lnTo>
                    <a:lnTo>
                      <a:pt x="46062" y="41795"/>
                    </a:lnTo>
                    <a:lnTo>
                      <a:pt x="46062" y="6172"/>
                    </a:lnTo>
                    <a:close/>
                  </a:path>
                  <a:path w="100965" h="861695">
                    <a:moveTo>
                      <a:pt x="83223" y="0"/>
                    </a:moveTo>
                    <a:lnTo>
                      <a:pt x="73609" y="0"/>
                    </a:lnTo>
                    <a:lnTo>
                      <a:pt x="73609" y="41795"/>
                    </a:lnTo>
                    <a:lnTo>
                      <a:pt x="83223" y="41795"/>
                    </a:lnTo>
                    <a:lnTo>
                      <a:pt x="8322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5" name="object 50">
              <a:extLst>
                <a:ext uri="{FF2B5EF4-FFF2-40B4-BE49-F238E27FC236}">
                  <a16:creationId xmlns:a16="http://schemas.microsoft.com/office/drawing/2014/main" id="{9D86B709-5E91-485B-AA7B-D7AD7F977D8B}"/>
                </a:ext>
              </a:extLst>
            </p:cNvPr>
            <p:cNvSpPr txBox="1"/>
            <p:nvPr/>
          </p:nvSpPr>
          <p:spPr>
            <a:xfrm>
              <a:off x="9449826" y="5447218"/>
              <a:ext cx="144145" cy="60642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980"/>
                </a:lnSpc>
              </a:pPr>
              <a:r>
                <a:rPr sz="900" spc="-10" dirty="0">
                  <a:solidFill>
                    <a:srgbClr val="FFFFFF"/>
                  </a:solidFill>
                  <a:latin typeface="Trebuchet MS"/>
                  <a:cs typeface="Trebuchet MS"/>
                </a:rPr>
                <a:t>ЛАЗЕРНЫЕ</a:t>
              </a:r>
              <a:endParaRPr sz="900">
                <a:latin typeface="Trebuchet MS"/>
                <a:cs typeface="Trebuchet MS"/>
              </a:endParaRPr>
            </a:p>
          </p:txBody>
        </p:sp>
        <p:sp>
          <p:nvSpPr>
            <p:cNvPr id="26" name="object 51">
              <a:extLst>
                <a:ext uri="{FF2B5EF4-FFF2-40B4-BE49-F238E27FC236}">
                  <a16:creationId xmlns:a16="http://schemas.microsoft.com/office/drawing/2014/main" id="{8BBBC430-9BC5-4864-BBDD-0EAE217836AD}"/>
                </a:ext>
              </a:extLst>
            </p:cNvPr>
            <p:cNvSpPr txBox="1"/>
            <p:nvPr/>
          </p:nvSpPr>
          <p:spPr>
            <a:xfrm>
              <a:off x="9449826" y="4284216"/>
              <a:ext cx="144145" cy="26606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980"/>
                </a:lnSpc>
              </a:pPr>
              <a:r>
                <a:rPr sz="900" spc="-25" dirty="0">
                  <a:solidFill>
                    <a:srgbClr val="FFFFFF"/>
                  </a:solidFill>
                  <a:latin typeface="Trebuchet MS"/>
                  <a:cs typeface="Trebuchet MS"/>
                </a:rPr>
                <a:t>МФУ</a:t>
              </a:r>
              <a:endParaRPr sz="900">
                <a:latin typeface="Trebuchet MS"/>
                <a:cs typeface="Trebuchet MS"/>
              </a:endParaRPr>
            </a:p>
          </p:txBody>
        </p:sp>
        <p:sp>
          <p:nvSpPr>
            <p:cNvPr id="32" name="object 68">
              <a:extLst>
                <a:ext uri="{FF2B5EF4-FFF2-40B4-BE49-F238E27FC236}">
                  <a16:creationId xmlns:a16="http://schemas.microsoft.com/office/drawing/2014/main" id="{E9CD2A4A-EA3B-4823-A25F-640747831E05}"/>
                </a:ext>
              </a:extLst>
            </p:cNvPr>
            <p:cNvSpPr txBox="1"/>
            <p:nvPr/>
          </p:nvSpPr>
          <p:spPr>
            <a:xfrm>
              <a:off x="9769735" y="4135386"/>
              <a:ext cx="197485" cy="19113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050" spc="45" dirty="0">
                  <a:latin typeface="Tahoma"/>
                  <a:cs typeface="Tahoma"/>
                </a:rPr>
                <a:t>A3</a:t>
              </a:r>
              <a:endParaRPr sz="1050" dirty="0">
                <a:latin typeface="Tahoma"/>
                <a:cs typeface="Tahoma"/>
              </a:endParaRPr>
            </a:p>
          </p:txBody>
        </p:sp>
        <p:sp>
          <p:nvSpPr>
            <p:cNvPr id="33" name="object 73">
              <a:extLst>
                <a:ext uri="{FF2B5EF4-FFF2-40B4-BE49-F238E27FC236}">
                  <a16:creationId xmlns:a16="http://schemas.microsoft.com/office/drawing/2014/main" id="{F3446815-CAED-40DC-9CF6-AB918503A524}"/>
                </a:ext>
              </a:extLst>
            </p:cNvPr>
            <p:cNvSpPr txBox="1"/>
            <p:nvPr/>
          </p:nvSpPr>
          <p:spPr>
            <a:xfrm>
              <a:off x="9843970" y="5838058"/>
              <a:ext cx="365760" cy="325755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12700" marR="5080">
                <a:lnSpc>
                  <a:spcPct val="103800"/>
                </a:lnSpc>
                <a:spcBef>
                  <a:spcPts val="85"/>
                </a:spcBef>
              </a:pPr>
              <a:r>
                <a:rPr sz="950" spc="-10" dirty="0">
                  <a:solidFill>
                    <a:srgbClr val="1F3863"/>
                  </a:solidFill>
                  <a:latin typeface="Trebuchet MS"/>
                  <a:cs typeface="Trebuchet MS"/>
                </a:rPr>
                <a:t>D330e D332e</a:t>
              </a:r>
              <a:endParaRPr sz="950">
                <a:latin typeface="Trebuchet MS"/>
                <a:cs typeface="Trebuchet MS"/>
              </a:endParaRPr>
            </a:p>
          </p:txBody>
        </p:sp>
      </p:grpSp>
      <p:sp>
        <p:nvSpPr>
          <p:cNvPr id="38" name="object 28">
            <a:extLst>
              <a:ext uri="{FF2B5EF4-FFF2-40B4-BE49-F238E27FC236}">
                <a16:creationId xmlns:a16="http://schemas.microsoft.com/office/drawing/2014/main" id="{31134B39-6D70-4EEB-A31C-D75032B27D7A}"/>
              </a:ext>
            </a:extLst>
          </p:cNvPr>
          <p:cNvSpPr/>
          <p:nvPr/>
        </p:nvSpPr>
        <p:spPr>
          <a:xfrm>
            <a:off x="8423419" y="1812687"/>
            <a:ext cx="2466364" cy="1042508"/>
          </a:xfrm>
          <a:custGeom>
            <a:avLst/>
            <a:gdLst/>
            <a:ahLst/>
            <a:cxnLst/>
            <a:rect l="l" t="t" r="r" b="b"/>
            <a:pathLst>
              <a:path w="3175634" h="1445260">
                <a:moveTo>
                  <a:pt x="1056284" y="0"/>
                </a:moveTo>
                <a:lnTo>
                  <a:pt x="868121" y="0"/>
                </a:lnTo>
                <a:lnTo>
                  <a:pt x="1470698" y="695617"/>
                </a:lnTo>
                <a:lnTo>
                  <a:pt x="868121" y="695617"/>
                </a:lnTo>
                <a:lnTo>
                  <a:pt x="868121" y="819988"/>
                </a:lnTo>
                <a:lnTo>
                  <a:pt x="2279040" y="819988"/>
                </a:lnTo>
                <a:lnTo>
                  <a:pt x="2279040" y="695617"/>
                </a:lnTo>
                <a:lnTo>
                  <a:pt x="1711007" y="695578"/>
                </a:lnTo>
                <a:lnTo>
                  <a:pt x="1788138" y="615238"/>
                </a:lnTo>
                <a:lnTo>
                  <a:pt x="1590078" y="615238"/>
                </a:lnTo>
                <a:lnTo>
                  <a:pt x="1056284" y="0"/>
                </a:lnTo>
                <a:close/>
              </a:path>
              <a:path w="3175634" h="1445260">
                <a:moveTo>
                  <a:pt x="2279040" y="0"/>
                </a:moveTo>
                <a:lnTo>
                  <a:pt x="2055279" y="0"/>
                </a:lnTo>
                <a:lnTo>
                  <a:pt x="1929155" y="131394"/>
                </a:lnTo>
                <a:lnTo>
                  <a:pt x="2054606" y="131394"/>
                </a:lnTo>
                <a:lnTo>
                  <a:pt x="1590078" y="615238"/>
                </a:lnTo>
                <a:lnTo>
                  <a:pt x="1788138" y="615238"/>
                </a:lnTo>
                <a:lnTo>
                  <a:pt x="2154580" y="233552"/>
                </a:lnTo>
                <a:lnTo>
                  <a:pt x="2279040" y="233552"/>
                </a:lnTo>
                <a:lnTo>
                  <a:pt x="2279040" y="0"/>
                </a:lnTo>
                <a:close/>
              </a:path>
              <a:path w="3175634" h="1445260">
                <a:moveTo>
                  <a:pt x="2279040" y="233552"/>
                </a:moveTo>
                <a:lnTo>
                  <a:pt x="2154580" y="233552"/>
                </a:lnTo>
                <a:lnTo>
                  <a:pt x="2154580" y="364274"/>
                </a:lnTo>
                <a:lnTo>
                  <a:pt x="2279040" y="234695"/>
                </a:lnTo>
                <a:lnTo>
                  <a:pt x="2279040" y="233552"/>
                </a:lnTo>
                <a:close/>
              </a:path>
              <a:path w="3175634" h="1445260">
                <a:moveTo>
                  <a:pt x="450283" y="1286382"/>
                </a:moveTo>
                <a:lnTo>
                  <a:pt x="300113" y="1286382"/>
                </a:lnTo>
                <a:lnTo>
                  <a:pt x="393585" y="1444917"/>
                </a:lnTo>
                <a:lnTo>
                  <a:pt x="544512" y="1444917"/>
                </a:lnTo>
                <a:lnTo>
                  <a:pt x="450283" y="1286382"/>
                </a:lnTo>
                <a:close/>
              </a:path>
              <a:path w="3175634" h="1445260">
                <a:moveTo>
                  <a:pt x="872966" y="1127455"/>
                </a:moveTo>
                <a:lnTo>
                  <a:pt x="719137" y="1127455"/>
                </a:lnTo>
                <a:lnTo>
                  <a:pt x="744296" y="1238897"/>
                </a:lnTo>
                <a:lnTo>
                  <a:pt x="620433" y="1238897"/>
                </a:lnTo>
                <a:lnTo>
                  <a:pt x="546915" y="1366481"/>
                </a:lnTo>
                <a:lnTo>
                  <a:pt x="546798" y="1366761"/>
                </a:lnTo>
                <a:lnTo>
                  <a:pt x="925360" y="1366761"/>
                </a:lnTo>
                <a:lnTo>
                  <a:pt x="925315" y="1366481"/>
                </a:lnTo>
                <a:lnTo>
                  <a:pt x="872966" y="1127455"/>
                </a:lnTo>
                <a:close/>
              </a:path>
              <a:path w="3175634" h="1445260">
                <a:moveTo>
                  <a:pt x="1196454" y="1126820"/>
                </a:moveTo>
                <a:lnTo>
                  <a:pt x="1043038" y="1126820"/>
                </a:lnTo>
                <a:lnTo>
                  <a:pt x="1095552" y="1366608"/>
                </a:lnTo>
                <a:lnTo>
                  <a:pt x="1249248" y="1366685"/>
                </a:lnTo>
                <a:lnTo>
                  <a:pt x="1196530" y="1126947"/>
                </a:lnTo>
                <a:close/>
              </a:path>
              <a:path w="3175634" h="1445260">
                <a:moveTo>
                  <a:pt x="314363" y="998283"/>
                </a:moveTo>
                <a:lnTo>
                  <a:pt x="103377" y="1366481"/>
                </a:lnTo>
                <a:lnTo>
                  <a:pt x="254774" y="1366558"/>
                </a:lnTo>
                <a:lnTo>
                  <a:pt x="300088" y="1286624"/>
                </a:lnTo>
                <a:lnTo>
                  <a:pt x="300113" y="1286382"/>
                </a:lnTo>
                <a:lnTo>
                  <a:pt x="450283" y="1286382"/>
                </a:lnTo>
                <a:lnTo>
                  <a:pt x="373672" y="1157490"/>
                </a:lnTo>
                <a:lnTo>
                  <a:pt x="465074" y="998359"/>
                </a:lnTo>
                <a:lnTo>
                  <a:pt x="314363" y="998283"/>
                </a:lnTo>
                <a:close/>
              </a:path>
              <a:path w="3175634" h="1445260">
                <a:moveTo>
                  <a:pt x="844676" y="998283"/>
                </a:moveTo>
                <a:lnTo>
                  <a:pt x="565327" y="998283"/>
                </a:lnTo>
                <a:lnTo>
                  <a:pt x="445681" y="1208392"/>
                </a:lnTo>
                <a:lnTo>
                  <a:pt x="521373" y="1335544"/>
                </a:lnTo>
                <a:lnTo>
                  <a:pt x="642962" y="1127455"/>
                </a:lnTo>
                <a:lnTo>
                  <a:pt x="872966" y="1127455"/>
                </a:lnTo>
                <a:lnTo>
                  <a:pt x="844676" y="998283"/>
                </a:lnTo>
                <a:close/>
              </a:path>
              <a:path w="3175634" h="1445260">
                <a:moveTo>
                  <a:pt x="152692" y="912901"/>
                </a:moveTo>
                <a:lnTo>
                  <a:pt x="0" y="912901"/>
                </a:lnTo>
                <a:lnTo>
                  <a:pt x="47165" y="1127455"/>
                </a:lnTo>
                <a:lnTo>
                  <a:pt x="89014" y="1317523"/>
                </a:lnTo>
                <a:lnTo>
                  <a:pt x="200177" y="1123010"/>
                </a:lnTo>
                <a:lnTo>
                  <a:pt x="152692" y="912901"/>
                </a:lnTo>
                <a:close/>
              </a:path>
              <a:path w="3175634" h="1445260">
                <a:moveTo>
                  <a:pt x="1282331" y="998359"/>
                </a:moveTo>
                <a:lnTo>
                  <a:pt x="899134" y="998359"/>
                </a:lnTo>
                <a:lnTo>
                  <a:pt x="927138" y="1126820"/>
                </a:lnTo>
                <a:lnTo>
                  <a:pt x="1310830" y="1126820"/>
                </a:lnTo>
                <a:lnTo>
                  <a:pt x="1282331" y="998359"/>
                </a:lnTo>
                <a:close/>
              </a:path>
              <a:path w="3175634" h="1445260">
                <a:moveTo>
                  <a:pt x="3123291" y="1127455"/>
                </a:moveTo>
                <a:lnTo>
                  <a:pt x="2967799" y="1127455"/>
                </a:lnTo>
                <a:lnTo>
                  <a:pt x="2992945" y="1238897"/>
                </a:lnTo>
                <a:lnTo>
                  <a:pt x="2869247" y="1238897"/>
                </a:lnTo>
                <a:lnTo>
                  <a:pt x="2795701" y="1366685"/>
                </a:lnTo>
                <a:lnTo>
                  <a:pt x="3175635" y="1366761"/>
                </a:lnTo>
                <a:lnTo>
                  <a:pt x="3123291" y="1127455"/>
                </a:lnTo>
                <a:close/>
              </a:path>
              <a:path w="3175634" h="1445260">
                <a:moveTo>
                  <a:pt x="3095028" y="998283"/>
                </a:moveTo>
                <a:lnTo>
                  <a:pt x="2812389" y="998283"/>
                </a:lnTo>
                <a:lnTo>
                  <a:pt x="2711704" y="1166583"/>
                </a:lnTo>
                <a:lnTo>
                  <a:pt x="2754515" y="1365377"/>
                </a:lnTo>
                <a:lnTo>
                  <a:pt x="2754591" y="1365973"/>
                </a:lnTo>
                <a:lnTo>
                  <a:pt x="2891624" y="1127455"/>
                </a:lnTo>
                <a:lnTo>
                  <a:pt x="3123291" y="1127455"/>
                </a:lnTo>
                <a:lnTo>
                  <a:pt x="3095028" y="998283"/>
                </a:lnTo>
                <a:close/>
              </a:path>
              <a:path w="3175634" h="1445260">
                <a:moveTo>
                  <a:pt x="2059906" y="1246555"/>
                </a:moveTo>
                <a:lnTo>
                  <a:pt x="1639239" y="1246555"/>
                </a:lnTo>
                <a:lnTo>
                  <a:pt x="1665566" y="1366837"/>
                </a:lnTo>
                <a:lnTo>
                  <a:pt x="2087486" y="1366837"/>
                </a:lnTo>
                <a:lnTo>
                  <a:pt x="2059906" y="1246555"/>
                </a:lnTo>
                <a:close/>
              </a:path>
              <a:path w="3175634" h="1445260">
                <a:moveTo>
                  <a:pt x="1490700" y="998359"/>
                </a:moveTo>
                <a:lnTo>
                  <a:pt x="1335341" y="998359"/>
                </a:lnTo>
                <a:lnTo>
                  <a:pt x="1335458" y="999159"/>
                </a:lnTo>
                <a:lnTo>
                  <a:pt x="1335572" y="999756"/>
                </a:lnTo>
                <a:lnTo>
                  <a:pt x="1417104" y="1366685"/>
                </a:lnTo>
                <a:lnTo>
                  <a:pt x="1571396" y="1366685"/>
                </a:lnTo>
                <a:lnTo>
                  <a:pt x="1545844" y="1247343"/>
                </a:lnTo>
                <a:lnTo>
                  <a:pt x="1545640" y="1246555"/>
                </a:lnTo>
                <a:lnTo>
                  <a:pt x="2059906" y="1246555"/>
                </a:lnTo>
                <a:lnTo>
                  <a:pt x="2057859" y="1237627"/>
                </a:lnTo>
                <a:lnTo>
                  <a:pt x="1792770" y="1237627"/>
                </a:lnTo>
                <a:lnTo>
                  <a:pt x="1767649" y="1126223"/>
                </a:lnTo>
                <a:lnTo>
                  <a:pt x="1891360" y="1126223"/>
                </a:lnTo>
                <a:lnTo>
                  <a:pt x="1895833" y="1118450"/>
                </a:lnTo>
                <a:lnTo>
                  <a:pt x="1518043" y="1118450"/>
                </a:lnTo>
                <a:lnTo>
                  <a:pt x="1490934" y="999756"/>
                </a:lnTo>
                <a:lnTo>
                  <a:pt x="1490817" y="999159"/>
                </a:lnTo>
                <a:lnTo>
                  <a:pt x="1490700" y="998359"/>
                </a:lnTo>
                <a:close/>
              </a:path>
              <a:path w="3175634" h="1445260">
                <a:moveTo>
                  <a:pt x="2202751" y="998321"/>
                </a:moveTo>
                <a:lnTo>
                  <a:pt x="2048141" y="998524"/>
                </a:lnTo>
                <a:lnTo>
                  <a:pt x="2048224" y="999159"/>
                </a:lnTo>
                <a:lnTo>
                  <a:pt x="2048334" y="999756"/>
                </a:lnTo>
                <a:lnTo>
                  <a:pt x="2129637" y="1366685"/>
                </a:lnTo>
                <a:lnTo>
                  <a:pt x="2701163" y="1366558"/>
                </a:lnTo>
                <a:lnTo>
                  <a:pt x="2672626" y="1238948"/>
                </a:lnTo>
                <a:lnTo>
                  <a:pt x="2256142" y="1238948"/>
                </a:lnTo>
                <a:lnTo>
                  <a:pt x="2202751" y="998321"/>
                </a:lnTo>
                <a:close/>
              </a:path>
              <a:path w="3175634" h="1445260">
                <a:moveTo>
                  <a:pt x="2412377" y="998435"/>
                </a:moveTo>
                <a:lnTo>
                  <a:pt x="2257653" y="998435"/>
                </a:lnTo>
                <a:lnTo>
                  <a:pt x="2310460" y="1238948"/>
                </a:lnTo>
                <a:lnTo>
                  <a:pt x="2466098" y="1238948"/>
                </a:lnTo>
                <a:lnTo>
                  <a:pt x="2412377" y="998435"/>
                </a:lnTo>
                <a:close/>
              </a:path>
              <a:path w="3175634" h="1445260">
                <a:moveTo>
                  <a:pt x="2618752" y="998359"/>
                </a:moveTo>
                <a:lnTo>
                  <a:pt x="2464981" y="998359"/>
                </a:lnTo>
                <a:lnTo>
                  <a:pt x="2518384" y="1238948"/>
                </a:lnTo>
                <a:lnTo>
                  <a:pt x="2672626" y="1238948"/>
                </a:lnTo>
                <a:lnTo>
                  <a:pt x="2618752" y="998359"/>
                </a:lnTo>
                <a:close/>
              </a:path>
              <a:path w="3175634" h="1445260">
                <a:moveTo>
                  <a:pt x="2005964" y="999159"/>
                </a:moveTo>
                <a:lnTo>
                  <a:pt x="1902853" y="1178636"/>
                </a:lnTo>
                <a:lnTo>
                  <a:pt x="1916112" y="1237627"/>
                </a:lnTo>
                <a:lnTo>
                  <a:pt x="2057859" y="1237627"/>
                </a:lnTo>
                <a:lnTo>
                  <a:pt x="2048890" y="1198511"/>
                </a:lnTo>
                <a:lnTo>
                  <a:pt x="2006053" y="999756"/>
                </a:lnTo>
                <a:lnTo>
                  <a:pt x="2005964" y="999159"/>
                </a:lnTo>
                <a:close/>
              </a:path>
              <a:path w="3175634" h="1445260">
                <a:moveTo>
                  <a:pt x="1964944" y="998359"/>
                </a:moveTo>
                <a:lnTo>
                  <a:pt x="1584960" y="998359"/>
                </a:lnTo>
                <a:lnTo>
                  <a:pt x="1611223" y="1118450"/>
                </a:lnTo>
                <a:lnTo>
                  <a:pt x="1895833" y="1118450"/>
                </a:lnTo>
                <a:lnTo>
                  <a:pt x="1964944" y="998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27B79E45-DE9F-44F8-861B-3DE8A46CAAC0}"/>
              </a:ext>
            </a:extLst>
          </p:cNvPr>
          <p:cNvSpPr txBox="1"/>
          <p:nvPr/>
        </p:nvSpPr>
        <p:spPr>
          <a:xfrm>
            <a:off x="3133952" y="4210920"/>
            <a:ext cx="1327150" cy="517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050" spc="-30" dirty="0">
                <a:solidFill>
                  <a:srgbClr val="141515"/>
                </a:solidFill>
                <a:latin typeface="Trebuchet MS"/>
                <a:cs typeface="Trebuchet MS"/>
              </a:rPr>
              <a:t>Основные</a:t>
            </a:r>
            <a:r>
              <a:rPr sz="1050" spc="-10" dirty="0">
                <a:solidFill>
                  <a:srgbClr val="141515"/>
                </a:solidFill>
                <a:latin typeface="Trebuchet MS"/>
                <a:cs typeface="Trebuchet MS"/>
              </a:rPr>
              <a:t> платы </a:t>
            </a:r>
            <a:r>
              <a:rPr sz="1050" spc="-30" dirty="0">
                <a:solidFill>
                  <a:srgbClr val="141515"/>
                </a:solidFill>
                <a:latin typeface="Trebuchet MS"/>
                <a:cs typeface="Trebuchet MS"/>
              </a:rPr>
              <a:t>российских</a:t>
            </a:r>
            <a:r>
              <a:rPr sz="1050" spc="-15" dirty="0">
                <a:solidFill>
                  <a:srgbClr val="141515"/>
                </a:solidFill>
                <a:latin typeface="Trebuchet MS"/>
                <a:cs typeface="Trebuchet MS"/>
              </a:rPr>
              <a:t> </a:t>
            </a:r>
            <a:r>
              <a:rPr sz="1050" spc="-30" dirty="0">
                <a:solidFill>
                  <a:srgbClr val="141515"/>
                </a:solidFill>
                <a:latin typeface="Trebuchet MS"/>
                <a:cs typeface="Trebuchet MS"/>
              </a:rPr>
              <a:t>устройств </a:t>
            </a:r>
            <a:r>
              <a:rPr sz="1050" dirty="0">
                <a:solidFill>
                  <a:srgbClr val="141515"/>
                </a:solidFill>
                <a:latin typeface="Trebuchet MS"/>
                <a:cs typeface="Trebuchet MS"/>
              </a:rPr>
              <a:t>в</a:t>
            </a:r>
            <a:r>
              <a:rPr sz="1050" spc="-50" dirty="0">
                <a:solidFill>
                  <a:srgbClr val="141515"/>
                </a:solidFill>
                <a:latin typeface="Trebuchet MS"/>
                <a:cs typeface="Trebuchet MS"/>
              </a:rPr>
              <a:t> </a:t>
            </a:r>
            <a:r>
              <a:rPr sz="1050" spc="-10" dirty="0">
                <a:solidFill>
                  <a:srgbClr val="141515"/>
                </a:solidFill>
                <a:latin typeface="Trebuchet MS"/>
                <a:cs typeface="Trebuchet MS"/>
              </a:rPr>
              <a:t>ЕРРРП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40" name="object 17">
            <a:extLst>
              <a:ext uri="{FF2B5EF4-FFF2-40B4-BE49-F238E27FC236}">
                <a16:creationId xmlns:a16="http://schemas.microsoft.com/office/drawing/2014/main" id="{9B47CA80-752D-4FF3-908F-CB47C82A60C8}"/>
              </a:ext>
            </a:extLst>
          </p:cNvPr>
          <p:cNvSpPr txBox="1"/>
          <p:nvPr/>
        </p:nvSpPr>
        <p:spPr>
          <a:xfrm>
            <a:off x="1518936" y="5291954"/>
            <a:ext cx="1385570" cy="507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30"/>
              </a:spcBef>
            </a:pPr>
            <a:r>
              <a:rPr sz="1050" spc="-10" dirty="0">
                <a:solidFill>
                  <a:srgbClr val="141515"/>
                </a:solidFill>
                <a:latin typeface="Trebuchet MS"/>
                <a:cs typeface="Trebuchet MS"/>
              </a:rPr>
              <a:t>Производство </a:t>
            </a:r>
            <a:r>
              <a:rPr sz="1050" spc="-35" dirty="0">
                <a:solidFill>
                  <a:srgbClr val="141515"/>
                </a:solidFill>
                <a:latin typeface="Trebuchet MS"/>
                <a:cs typeface="Trebuchet MS"/>
              </a:rPr>
              <a:t>российских</a:t>
            </a:r>
            <a:r>
              <a:rPr sz="1050" spc="5" dirty="0">
                <a:solidFill>
                  <a:srgbClr val="141515"/>
                </a:solidFill>
                <a:latin typeface="Trebuchet MS"/>
                <a:cs typeface="Trebuchet MS"/>
              </a:rPr>
              <a:t> </a:t>
            </a:r>
            <a:r>
              <a:rPr sz="1050" spc="-20" dirty="0">
                <a:solidFill>
                  <a:srgbClr val="141515"/>
                </a:solidFill>
                <a:latin typeface="Trebuchet MS"/>
                <a:cs typeface="Trebuchet MS"/>
              </a:rPr>
              <a:t>расходных </a:t>
            </a:r>
            <a:r>
              <a:rPr sz="1050" spc="-10" dirty="0">
                <a:solidFill>
                  <a:srgbClr val="141515"/>
                </a:solidFill>
                <a:latin typeface="Trebuchet MS"/>
                <a:cs typeface="Trebuchet MS"/>
              </a:rPr>
              <a:t>материалов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41" name="object 23">
            <a:extLst>
              <a:ext uri="{FF2B5EF4-FFF2-40B4-BE49-F238E27FC236}">
                <a16:creationId xmlns:a16="http://schemas.microsoft.com/office/drawing/2014/main" id="{CB698DEC-E3B3-4679-B392-F7D691C892DD}"/>
              </a:ext>
            </a:extLst>
          </p:cNvPr>
          <p:cNvSpPr txBox="1"/>
          <p:nvPr/>
        </p:nvSpPr>
        <p:spPr>
          <a:xfrm>
            <a:off x="3132739" y="5291954"/>
            <a:ext cx="1201420" cy="507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30"/>
              </a:spcBef>
            </a:pPr>
            <a:r>
              <a:rPr sz="1050" spc="-10" dirty="0">
                <a:solidFill>
                  <a:srgbClr val="141515"/>
                </a:solidFill>
                <a:latin typeface="Trebuchet MS"/>
                <a:cs typeface="Trebuchet MS"/>
              </a:rPr>
              <a:t>Производство полноцветных </a:t>
            </a:r>
            <a:r>
              <a:rPr sz="1050" spc="-20" dirty="0">
                <a:solidFill>
                  <a:srgbClr val="141515"/>
                </a:solidFill>
                <a:latin typeface="Trebuchet MS"/>
                <a:cs typeface="Trebuchet MS"/>
              </a:rPr>
              <a:t>печатных </a:t>
            </a:r>
            <a:r>
              <a:rPr sz="1050" spc="-40" dirty="0">
                <a:solidFill>
                  <a:srgbClr val="141515"/>
                </a:solidFill>
                <a:latin typeface="Trebuchet MS"/>
                <a:cs typeface="Trebuchet MS"/>
              </a:rPr>
              <a:t>устройств</a:t>
            </a:r>
            <a:endParaRPr sz="1050" dirty="0">
              <a:latin typeface="Trebuchet MS"/>
              <a:cs typeface="Trebuchet MS"/>
            </a:endParaRPr>
          </a:p>
        </p:txBody>
      </p:sp>
      <p:sp>
        <p:nvSpPr>
          <p:cNvPr id="42" name="object 26">
            <a:extLst>
              <a:ext uri="{FF2B5EF4-FFF2-40B4-BE49-F238E27FC236}">
                <a16:creationId xmlns:a16="http://schemas.microsoft.com/office/drawing/2014/main" id="{09403608-642E-4479-AF66-B7861B194637}"/>
              </a:ext>
            </a:extLst>
          </p:cNvPr>
          <p:cNvSpPr txBox="1"/>
          <p:nvPr/>
        </p:nvSpPr>
        <p:spPr>
          <a:xfrm>
            <a:off x="703151" y="4211555"/>
            <a:ext cx="48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141515"/>
                </a:solidFill>
                <a:latin typeface="Trebuchet MS"/>
                <a:cs typeface="Trebuchet MS"/>
              </a:rPr>
              <a:t>2024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43" name="object 27">
            <a:extLst>
              <a:ext uri="{FF2B5EF4-FFF2-40B4-BE49-F238E27FC236}">
                <a16:creationId xmlns:a16="http://schemas.microsoft.com/office/drawing/2014/main" id="{174999C3-DBAF-4222-9C4E-F9C23A728FE9}"/>
              </a:ext>
            </a:extLst>
          </p:cNvPr>
          <p:cNvSpPr txBox="1"/>
          <p:nvPr/>
        </p:nvSpPr>
        <p:spPr>
          <a:xfrm>
            <a:off x="703151" y="5294751"/>
            <a:ext cx="48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141515"/>
                </a:solidFill>
                <a:latin typeface="Trebuchet MS"/>
                <a:cs typeface="Trebuchet MS"/>
              </a:rPr>
              <a:t>2025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44" name="object 51">
            <a:extLst>
              <a:ext uri="{FF2B5EF4-FFF2-40B4-BE49-F238E27FC236}">
                <a16:creationId xmlns:a16="http://schemas.microsoft.com/office/drawing/2014/main" id="{B9F2570A-8483-4959-8775-4D623DD66309}"/>
              </a:ext>
            </a:extLst>
          </p:cNvPr>
          <p:cNvSpPr txBox="1"/>
          <p:nvPr/>
        </p:nvSpPr>
        <p:spPr>
          <a:xfrm>
            <a:off x="1518936" y="4211555"/>
            <a:ext cx="1327785" cy="516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sz="1050" spc="-25" dirty="0">
                <a:solidFill>
                  <a:srgbClr val="141515"/>
                </a:solidFill>
                <a:latin typeface="Trebuchet MS"/>
                <a:cs typeface="Trebuchet MS"/>
              </a:rPr>
              <a:t>Включение </a:t>
            </a:r>
            <a:r>
              <a:rPr sz="1050" spc="-10" dirty="0">
                <a:solidFill>
                  <a:srgbClr val="141515"/>
                </a:solidFill>
                <a:latin typeface="Trebuchet MS"/>
                <a:cs typeface="Trebuchet MS"/>
              </a:rPr>
              <a:t>печатной </a:t>
            </a:r>
            <a:r>
              <a:rPr sz="1050" spc="-35" dirty="0">
                <a:solidFill>
                  <a:srgbClr val="141515"/>
                </a:solidFill>
                <a:latin typeface="Trebuchet MS"/>
                <a:cs typeface="Trebuchet MS"/>
              </a:rPr>
              <a:t>техники</a:t>
            </a:r>
            <a:r>
              <a:rPr sz="1050" spc="-25" dirty="0">
                <a:solidFill>
                  <a:srgbClr val="141515"/>
                </a:solidFill>
                <a:latin typeface="Trebuchet MS"/>
                <a:cs typeface="Trebuchet MS"/>
              </a:rPr>
              <a:t> </a:t>
            </a:r>
            <a:r>
              <a:rPr sz="1050" spc="-10" dirty="0">
                <a:solidFill>
                  <a:srgbClr val="141515"/>
                </a:solidFill>
                <a:latin typeface="Trebuchet MS"/>
                <a:cs typeface="Trebuchet MS"/>
              </a:rPr>
              <a:t>«Катюша» </a:t>
            </a:r>
            <a:r>
              <a:rPr sz="1050" spc="-50" dirty="0">
                <a:solidFill>
                  <a:srgbClr val="141515"/>
                </a:solidFill>
                <a:latin typeface="Trebuchet MS"/>
                <a:cs typeface="Trebuchet MS"/>
              </a:rPr>
              <a:t>реестр</a:t>
            </a:r>
            <a:r>
              <a:rPr sz="1050" spc="-40" dirty="0">
                <a:solidFill>
                  <a:srgbClr val="141515"/>
                </a:solidFill>
                <a:latin typeface="Trebuchet MS"/>
                <a:cs typeface="Trebuchet MS"/>
              </a:rPr>
              <a:t> </a:t>
            </a:r>
            <a:r>
              <a:rPr sz="1050" spc="-10" dirty="0">
                <a:solidFill>
                  <a:srgbClr val="141515"/>
                </a:solidFill>
                <a:latin typeface="Trebuchet MS"/>
                <a:cs typeface="Trebuchet MS"/>
              </a:rPr>
              <a:t>Минпромторга</a:t>
            </a:r>
            <a:endParaRPr sz="105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207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4C0CE78-0408-4B64-B77D-0A3689CB70DB}"/>
              </a:ext>
            </a:extLst>
          </p:cNvPr>
          <p:cNvSpPr txBox="1">
            <a:spLocks/>
          </p:cNvSpPr>
          <p:nvPr/>
        </p:nvSpPr>
        <p:spPr bwMode="auto">
          <a:xfrm>
            <a:off x="3077635" y="461343"/>
            <a:ext cx="6036729" cy="35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chemeClr val="tx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sz="3600" b="1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</a:rPr>
              <a:t>Печатное оборудование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10FE4F-80EB-4F24-9057-6462FD18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130300"/>
            <a:ext cx="8491218" cy="4786835"/>
          </a:xfrm>
          <a:prstGeom prst="rect">
            <a:avLst/>
          </a:prstGeom>
        </p:spPr>
      </p:pic>
      <p:pic>
        <p:nvPicPr>
          <p:cNvPr id="4" name="object 14">
            <a:extLst>
              <a:ext uri="{FF2B5EF4-FFF2-40B4-BE49-F238E27FC236}">
                <a16:creationId xmlns:a16="http://schemas.microsoft.com/office/drawing/2014/main" id="{3A5AADB6-BDF2-4891-97CA-7B73FC3536B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5591" y="148401"/>
            <a:ext cx="1635774" cy="6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8</a:t>
            </a:fld>
            <a:endParaRPr lang="ru-RU"/>
          </a:p>
        </p:txBody>
      </p:sp>
      <p:sp>
        <p:nvSpPr>
          <p:cNvPr id="2" name="AutoShape 3" descr="data:image/jpg;base64,/9j/4AAQSkZJRgABAQEAYABgAAD/2wBDAAUDBAQEAwUEBAQFBQUGBwwIBwcHBw8LCwkMEQ8SEhEPERETFhwXExQaFRERGCEYGh0dHx8fExciJCIeJBweHx7/2wBDAQUFBQcGBw4ICA4eFBEUHh4eHh4eHh4eHh4eHh4eHh4eHh4eHh4eHh4eHh4eHh4eHh4eHh4eHh4eHh4eHh4eHh7/wAARCAArAS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Du7yzswpu7qC3DZ2+bIFzj0zVf8AtrR/+gtYf+BCf415d+0t4X8QeJrTQ10HT5bxrd5zL5ZA2ghMdfXB/KvFv+FV/ETt4fu/++x/jXDWxVSnNxjC6/ryPsMp4dwONwka9XFKEnf3XbSzt3R9df21o/8A0FrD/wACE/xo/trR/wDoLWH/AIEJ/jXyL/wqv4i/9C/ef99ik/4VX8Rf+hfvP++xWP16t/z7/P8AyPR/1Ryz/oOj/wCS/wDyR9d/2zo//QVsf/AhP8as21zbXKb7e4imX1jcMP0r48Hws+ImefD950/vj/GsXS9Y8S+C/EbfZ7q4s7y1kKSxFvlJHVWGcEfpR/aE4tc8LIpcEYevGSwuLU5Lpp+Nm7H3HTJZYoo2kkkREXkszAAfjWf4a1Iav4f0/VAnl/arZJinoWUH+teVftA2fjrXjb6F4c0e7k06PElxPGQPOc5wv0A6+pPsK76tXkhzJXPjcvy/61i1h6k1De7b0Vvz8j1uHVtKmkEcOp2Ujt0VZ1JP4Zq5mvh7xF4W8VeF1guNXsLqx3t+6kJ/iHPBB4r6X+A3jb/hLfCyQ3kgbU7ACK5z1kGPlk/EdffNc2HxntZ8k1ZnuZ3wv9QwqxeHq+0hezatp9zel9PU9Kpk08MEZkmmjiQdWdgAPxNK5DKVBGe1fPv7Weo3kX9iafHO8dvKkkkiKcBmBAGfXrXRiK3sabnY8XJsteZ4yGFUrXvr6K577aX1ld5+y3lvcbevlSBsflU9fCXhzxFrXh3U49S0e+lt50PPOVYejL0Ir6a+FPxe0rxYsen6l5en6tjBjJ/dyn1Qn+R/WubD4+FV8r0Z7uecHYrLY+1pP2kOulmvVdvM9UpKRSPWkeu8+OuUzrWjgkHVrAEdf9ITj9atSXFvHD58k8SRY3b2cBceua+ENZkf+3LzEjY+0ycbj/eNe8/GjS/Fes+EPDFj4fsr65tjaK9wtuDgttULux17mvOp45zjJ8ux93juDqeFrUKbr2VRu7aStZX7ntf9taN/0FrD/wACU/xo/tvRv+gtYf8AgSn+NfHP/CvfHp5/4RnVef8Apiarar4N8YaXYS3+oaJqNrawgGSWVWCqCQB+pFZPMKi/5dnZHgrAykoxxibfp/8AJH2f/bWjf9Baw/8AAlP8aP7a0b/oLWH/AIEp/jXwxpVrqGqX0djp8c9zcynEcSZJY+wrof8AhXnj3/oWdV/79GlHMpy2gaVuBcJRajVxai/NJfqfZMOq6XPII4dSs5XPRUnUk/gDUt5fWVmFN5eW9uG+75sgXP0zXxrb+AviFBMk8OgaxFKjBkdYmDKfWvRv2l5b0+EfB734eO8aIm4U5BEnlpuBH1raOOl7OUpQtY8yrwnh1jKOHpYlSU73ta6sr7X6n0HZ39jeFhZ3ltcFfvCKVXx9cGrNfOv7IjM2pa7uZj+6i6n3avoqurD1vbU1Ox89neWrLMbLDKXNa2u26TCkpaa3StzyWUpNZ0eN2jk1WxR1JDK1wgIPoeatG5txbi4+0ReSRkSbxtx656V8P/EJ3HjrXAGYYv5u5/vmvavH+jeLNe+FHhOw8O21xcRNbq10sTBcgKNue/rXnU8c583u7H2+N4Rp4b6u5V7Ko9W1ZLS/c9sXWdIYgLqtiSegFwn+NXQy/wB4fnXw/wCJfCnirwzFDc61ptzZRysQjseC3XGQfr+Ve+/s4eNTrmhNoOoXBkv7AZjZ2y0kXY574PH5U6GO9pU9nONmZZzwosFg/rmGq+0inrb89Gz2SgkDqQKRWGOteO/tI+Nn0LQ/+Ef024KahqI/eujEGKHuf+BdPpmuyrVVKDkz5vLcBVzHFQw9LeX4Lq/kj1U6zo6kg6tYAjqDcJ/jVyGWOaMSQyJIh5DKwINfAbNPsEjNJtYnDEnBP1zX0f8AskaleXWg61ZXE8kkFrNEYVZidm4NuAz2+UVxYbH+2qKDja59XnnBqyzByxUavNZq6tbd27nR/Hnx9q3gW30eTS7e2m+2SSrJ5wJwFC4xj/eNeVf8NCeLhx/Z2l59Njf410/7YP8Ax4eG/wDrrcf+gpXK/s4eFNA8UXWrprmnJeCBI2j3Mw25Jz0Nc9epWliXThK3/DHrZPgsro5DHHYujzNXv3+JpdUP/wCGhPF3/QO0v/vh/wDGj/hoXxd/0DtL/wC+H/xr2cfCP4enk+G4M/8AXV/8aP8AhUXw9/6FyD/v4/8AjWn1fF/z/wBfccP9t8M/9Aj+5f8AyR4v/wANCeLi3/IO0wj/AHG/xrzDWtQufEHiK51CWJftV9NvMcSk/Mx7Dr1r63/4VH8Pf+hcg/7+P/jWjovgbwd4fmN1YaFZW7oCwmK7mUDrgtnH4VMsFiKmlSeh04fizJsBzTweGak1bov1f5HO654kPw7+EumzXSqdQjtIoIrdu8u0ZB9h3ryb/hoPxhnH2DTP+/Z/xrn/AI3+M28X+L5BbSE6fZkw2wHRueX/ABP6V6n8M/gv4fn8IWl34kspZNRuR5rASFfLUjhcDvgVLq1q9TkouyRtTwOWZTgY4rNafNUqtu3VX1tutup5f44+LWt+LtDk0jVNP0/yWYOrohDIR3Bz1/xrG+GHiy48H+LLbU0ZmhJ2XKDo8ZPP4jr+VfSR+CXw/AJGmTZ7fv2ryD4+/Day8JC01TQ4JE06XMUysxbZIOVOfQjj8KyrYfEQ/eyd2j0MrzvJMZ/wm0KbjGd9GrLb1ep9O6ddQX1jBeWsiyQTIHRgcgqRXz7+10P+JroQ/wCmM3/oS1pfsweN/PtX8IahN+8iUy2RY/eT+JR9Ov0rN/a5OdU0Ijp5U3/oS114iqquEckfN5FllTLOJI4efTms+6s7MxvgZ4G0fxv4a1611CNknilj8i4j4aMlW/Me1cf8Q/AuveBdSAvEMlsWzBeQ52MB0/3T7GvWv2RBnTtfH/TWH+TV7dqumWeq2UljqNrFc20ow8brkH/A+9ZUsHCth4vZ9zvzHijE5VnVam/epae7291ar+rHzn8KvjZeaWYtL8VM93ZjCrdjmWIejD+IfrX0Xpmp2Gp2Ud7YXUVzbyDckkZypH1/zivnP4tfBO80ln1Twssl5Y5LSWvWSIeq/wB7+dcJ4A8ea74L1HNnIz2pcefZyk7G9f8AdNFPFVMPL2dbbuXjuH8DntF4zKpJT6x2XzXR/g/xOf1n/kO3nvcOf/HjX3F4T/5FfSv+vSL/ANBFfC11P9q1Ca527fNlaTGc4yScV90+Ev8AkV9L/wCvSL/0EUsrfvzL8QU1h8On3f5I064P4/f8kj1//rnH/wCjUrva4L4/f8kj17/ci/8ARqV6eI/hS9H+R8Bk3/Ixw/8Ajj/6Uj5w+BH/ACVbRPTzj/6Ca+y6+NPgT/yVbRP+up/9BNfZdceWfw36n1fiF/v9P/B+rCvA/wBr3/jw8P8A/XWb+S174eleBftdsGsdAx/z1m/ktbY7+DL+uqPG4P0zmj8//SWUv2Qf+Qlr3/XGL+bV9F18v/sweI9F0LWNWj1jUIrL7RCnltKcKSpORn15r3v/AIT3wZ/0M2m/9/hUYCcVQSbO/jHB4ieb1JRptpqOqT7I6WkNc3/wn3gv/oZtM/7/AIpsnj/wWqFj4k04/SUGut1Idz5f6hiv+fUvuZ8gfET/AJHzXf8Ar/m/9DNe5+K/Hur+B/hz4Pk0qG2kN1ahX85SQAAPQ14L40u4L/xbqt9avvguLuWSJv7ylzivTfjh/wAkz8C/9e5/9BWvBozcVUlF/wBXP2XM8LSxE8DRrxum3dP/AAM6Hwd4g1L4zaJr2g65bWcJit1ktniQ5WTPB61474e1PVfAfjmO7CNHc2FwVmiPAdRwyn6j+hr1D9kUf8TrXMdfs0X/AKFVj9p7wX5U8Xi6wh4dljvQo6N0V/x6flWs4TqUI1r+8jzMNisNgs4rZS4pUaiVl0TcVf7/AM7Hs48T6U/g1fFCXAOnm1+0Bj6Y6fXPH1r4/wDEWpap448by3QVpru+nEcEXYAkBV+mKjTxZq3/AAhf/CJpPjTvtHnhec5x936Z5x6167+y/wCCt80njC/iJ25hstw7kYZx/IfU051njJwprbqThcto8K4fEYyo7ybtD06L1b38kc18dfDFv4R0bwvo0OCyQSNPJj/WSEjLf0HsK7P9j7/kH+I/+utv/KSs79rv/kJaD/1xk/mK0f2Pv+Qd4j/662/8pKqnFRxtl/Whz4ytOvwl7Wo7ylq/V1De/aR8Ia/4stNEj0Ky+1NbSTNKN4XaGCAdfofyqn+zp4M8ReE7vVm1ywNstwiLGd6tkgnPQ17Q1NbjFeg8NB1va31PiY8QYlZa8tSXJ31vvfv38hw6UtIOlLXUeEFcH8Zo/FN54Ul0nwrYtNc3xMU8wkC+VF/FjJ6kcfia7yoxzIaipHmi43OnCYh4avCsoqXK72e2h8zfDH4N+IY/F1pdeJNPFvp9swlYeYrb2HIXAPr/ACr6ZWPaMLgDHFC/czT6yw+HhRjaJ3ZxnWJzeqqle2isktvPvuB6Vi+MNBtfEXhu+0e8UGK4jKg91bsw+hrbpG+6fpW7Saszy6dSdOanB2a1XqfJmmfCz4laHrkOoaXpmLi0m8yGVZkAYg8HGeh/ka7z45eEPFvjSLQLzT9GImjtmF1CZVHlOSPl68jg/pXuY5FIPumuKOBgoOF3Zn1NXi/GVcVTxMqcOeF0nZ9V11/pnlH7OPhHX/CdrrEeu2JtWuJIzF84bcFBz0PvXrtNTpmnV1UaapwUUeDmWPqZhiZYmqkpS7baK36DXXdivK/iv8INL8UCTUNL8vT9XOW3AYjm9mHY+9erUx/vrRUpRqx5ZInAY/EYCsq2HlaS/H17nyXp3wT8dT6nHBc6fDbwb8PM06kKO5GOT+VfVukWosdLtbJWLC3iWIMe+0YzUx6mnJ90VlhsNCjdx6noZzxBi845Pb2Sj28/vHVx/wAYNLv9d+Her6TpluZ7u4VBGmQM4kUnr7CuwqN+5racVOLi+p5OHxEsNWhXjvFpr5anzR8KPhl4z0P4gaXqmpaT5VpBITI4lU4G0joDX00KjH3RUtZ0KEaEeWJ6GcZzXzerGtWSTStp9/mIa434q+B7fxv4ZbTnkW3uYm822mxnY+Mc+xHBrs6RvumtZwU4uMtjgwuJq4WtGtRdpRd0z5Cu/gt4/gnaKPS4rgKflkjmXB/M1F/wpv4h/wDQE/8AIyf419fx8r2606vOeWUe7Psl4gZlFW5Ifc/8z4+/4U58Q/8AoCf+Rk/xo/4U38Qv+gGP+/yf419g0Y4oWWUe7H/xELMf5Ifc/wDM+W/B3wK8UX2qxHxAsenWKuDL84eR17quP8816B+0B4H1rX9L0Kx8N6cJo7LcpUOF2LgAdfpXsf8AEtBreOBpxpuC6nl1uLsfXxdPFTteF7K2mqs+t/xPFf2c/BPiTwnqmrTa5YfZknhRYz5itkg89DXruu6Zaa1pV1pd9EJbW5jMUin0I6/X096uD72PbP60vb8a3pUY0oci2PJzLM62PxbxU7KWm3kfKy/A3xYPFP2Dy4v7NEv/AB++YB+7z1x13Y7etfTWhaVbaPpVrp1jGsdvbxiNAPQD/Jq8/UfWnjpWdDDU6DfL1OvN8/xmbRhHENWj26vu/M8V/aL8GeIvFmoaS+h2H2lbeORZTvVcEkY6mr37NvhDX/CdnrUeu2X2VrmSFovnDbgofPT6j869ZHeljJOaSw0Pbe1vqXLP8TLLf7NcVyLrrfe/e2/kf//Z">
            <a:extLst>
              <a:ext uri="{FF2B5EF4-FFF2-40B4-BE49-F238E27FC236}">
                <a16:creationId xmlns:a16="http://schemas.microsoft.com/office/drawing/2014/main" id="{64F888AE-AD3E-42EA-9CBA-3525B1153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jpg;base64,/9j/4AAQSkZJRgABAQEAYABgAAD/2wBDAAUDBAQEAwUEBAQFBQUGBwwIBwcHBw8LCwkMEQ8SEhEPERETFhwXExQaFRERGCEYGh0dHx8fExciJCIeJBweHx7/2wBDAQUFBQcGBw4ICA4eFBEUHh4eHh4eHh4eHh4eHh4eHh4eHh4eHh4eHh4eHh4eHh4eHh4eHh4eHh4eHh4eHh4eHh7/wAARCAA0AMM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g1G8ttO0+51C9mWG2tommmkboiKMsT9ADXmH/DQ3wp/wChgn/8F8//AMRWP+2H4ui0X4cL4ehmZb7W5AgVcjECENISe2TtXHcMfevjOOKSRZGjjZljXc5AyFXIGT6DJA/EV7WX5ZCvS9pUbXY8vGY+VGpyQSP0V8A+OvDHjqyubzwzqBvIraQRzbonjZWIyOGAOD6+xrpa+LP2QfFz6D8SRoU237JrieSSTjZKoLRkfXlf+BD0r7Trhx+F+rVeRbdDqwmI9vT5nuFFFFcZ1BWP4z8S6T4R8N3fiDW5zDZWqgsVUszEkBVUDqSSB/PA5rYrjvjJ4L/4T7wDfeHVuvss7lZbeQjKiRDlQ3seh9M5rSkoOaU3p1IqOSg3Hc4P4dftGeG/FfitNAu9JudHa6mEVjPLMJFmYnCq4AGxicAD5hk9a9tr5L+Fv7Oni618c6dqHij7LaabYzrcsYLgSPKyMGVAB0BI5PpmvrSuvHww8Jr2D0ObBzrSg/bLUKKKK4DsPK/jD8bvD3w71NNHeyudV1UosklvEwjWJD0LOQeSOQAD74rqvhh480T4heHP7Z0UyoEkMU8Ey4khfGcHHB4IIIrxf9o74I+JvFnjZvFHhf7Pd/a4kS5t5ZhG0bIoUFSeCCoHuCD613/7N3w2vfh14Uuo9WmjfVNRmEtwkT7kiVQQig9zyST747V6VWlhVhYyjL3/AOrnDTqYh4hxkvdPU6KKK807gooooAKKKKACiiigAooooAKKK5L4weK08F/DrV/EGf38MPl2y/3pnO1PwBIJ9gaqEHOSjHdkykoxcn0PkP8Aaj8XHxV8Vr2GHH2PRwdPhwc7mRj5jfixI+iivSv2avhnb698GvE0+pQKj+IQ1taSlQWRI+VcH083t38se1fMbM0khaRiWY5ZjySfWvr3wl+0B8LfDnhjTdBs49c8iwto4FJs1y21QCx+bqTkn3NfUY2nUpYeNKgm/wDgf8E8DCzp1K0qlV/0z5PRtQ8P+IVdd9rqOm3eRxho5Y3/AJhhX1D8b/FHi/Ufhd4b+JXgnW9QsrSW3VdThtpMJGx43EH+7JuQn/dr5/8AjLrGg+IfiNqmveGxOtjfuJ9s0QRlkIG/IBPVsn8a9t/ZG1O28UeCvEvw11vE1oYjLChPzCKQbZAPTa21hxwWJ9KrGL93DESj8O68nuThX78qKe+z81sc58AfjR4nj+ItlpvivW7nU9N1Nha5uZM+RIx+Rx/wLCn2Oe1fYTMFUsxAAGST2r83/Hfhy+8H+MNS8O34InsZygf++nVHHsykH8a958TfG5rz9nCztYbr/io7zOlXZLEuERRvl9TuQoM+rt6VyY/AKrKE6K0en/BOnB4x04yjVeq/qxxvxX+OHizVfHWoT+FvEN9p2jRt5NpHA+0Oq8eYfdjk/TA7V2qa18RNL/ZsvvG2p+KtWOp6heQfYmabmG334yOOC5Jz7Ba8W+EHg258d+PdP0GFf3Bfzrx842QKRvOfUjge5FfVn7WcENr8Cbu2toUhhiuLZI40XCoocAAAdABWuJ9jSqUqEYrdX9P+CZ0HVqQqVpN7M8c/Z1+IXjfX/jNoenaz4o1S9s5RP5kEs5Mb4gkYZXocEA/hXr37TPxavPh/Z2mj6DHEdZ1CJpBPINwtowcBgvQsTnGeBtPBr55/ZW/5Lt4e+lz/AOk8ld3+29oGpDxZpHiZbeV9OewWzaVVJWORZJGwx6DIfj1wfSpr0KUsfCElpbb7x0a1RYOUk9b/AOR5HFrHxH8camYYNS8Sa7djMnlRSyy7B3IUcKPoAK9N/Z0X4pXXxTtNHvtW8S2en6f++1G2vJZNixr0jKScDccLwM4yR0rzL4Y/EXxL8O9RnvPD8tuVuVCzwXEW+OQDOM4IIIyehHWvo34P/tGWvibXbTQfFGlRabf3jrDBdWxJgdz0Vgx3Jk4A5bk9q3xyqxhJQppxt93yMsI6cppym07/ANanGftP/EHxr4d+K1xpuh+JNQsLNbSFxDDJhQSvJr0/9lPxRrGv/DbUtV8TaxNeyQajIpuLl/uRrGjdewGSa8J/bB/5LTdf9eVv/wCg1ufDTV5tK/ZH8cTwttkfUfsykZ6SrAjf+Os1c9TDxng6aS1fLr6m0K0o4qd3orkvxm/aK1rU9QuNI8DXB07S432i/UYnuBjkrn7i5zj+LocjpXi954p8VX9wLq78Ra1dTIciWS9ldl/EnimeCdITX/GGj6JJIY0v72K3dgcEK7gEj3wa/Q7w94Y0DQNGg0jSdKtbezhQIqCMHPux6sT3J5Na161DLoxhGF2/63M6NOrjW5SlZHxH4D+N3xA8K36StrVzrNoOJLTUpXmVh7MTuU+mDj2PSvsDwh4503xv8OJ/EuhyPEwt5VliJ+e3mVMlD7jIIPcEGvmH9rzwbo/hbxzY3miWkVlb6pbGSS3iULGsqtglVHCggrwO+T3q9+yBq9zHe+L9B3E20+iyXm0nhXjITI+ok/QVli6FLEYdYimrM0w1apRrOjN3RwMHxe+JInjMnjTVygYbv3vbPNavxV+M3i/xlrNybHVL7StGXMcNpaTNGHjyfmkKn5mI6549BXmMKeZKkecbmC5+tfo14M8JaD4a8M2ejadplrHBFCqufKBMrYG52OPmJPUmt8dVoYRxl7NN6mWEhWxKlHnsj4H8OePfGfh66S40jxNqtsUff5f2lmjY/wC0hJVvxBr7j+CvjmP4g+ArTXTEsN2rGC8iX7qzLjOPYggj64r5G/ad8M6b4W+LV9a6TCsFpdxR3iwqMLGz53BR2G4Egds4r2/9h5ifh5rSdhqxI/GKP/CsMyhTq4ZVorXT8TXASqU8Q6Teh7/RRRXzh7gV8s/tueLJmv8ASfBdvKBBHH9uu1HVnJKxg/QBjj/aHtX0/qF5b6fYz315J5VvBG0kr4J2qBknA5r5K8c+B/A/izxdqfiK8+L4SW+uGl8s6BO/lr/CgO/kKMDt06CuzAV8PRrKdeSVtjzcyqqNPkuk33aWnzPKfAHw78XeOxdt4Y0v7atntE7NPHEFLZwMuwyeD0rqv+Ge/ix/0LkX/gwt/wD4uvdfgpqfw0+GnhefR4vGQ1Ke4uWuJrk6dNFu4ChQuGwAB6nkmu7/AOFtfD3/AKGJf/AWb/4iuyvxAlUapuPL0/q5wUqGDcF7Sqr/AOJHx/4i+CfxJ8P6Jd61qmgLFZWkZkndLyFyqjqdqsSfwFZPwb8Tjwf8StF12WRo7WK4Ed0R/wA8X+V+O+AScewr7P1L4nfDXUNOudPu9ejlt7mJoZUa0mIZGBBB+T0NfNUvwn+HRkYx/F4KhJ2qfD0xIHYE7xmtsPneHqwlHESS9P6ZnWhRpyjKhUT/AO3l/wAA9H/bJ8DrqmhWXjzSLVZZrNRFfyRkfNbnlJCO+1jjI5w/oOPk+vuHQvGXw9g+Hdv4P17xdHrESWP2Cef+z54fOi27BlcMQduBnPUZ4rxCy+Fnwuh1iG4uPim1xYJOHe1OiTKzxg52eYG4JHG4L74qcBnGGpU3TqVFpt5orGexqTU4Tjrv7y/zPW/2QvAq+HvAx8TXtvt1LWgGQt1S2B+Qe2773uNvpWl+15/yRK//AOvq3/8ARgrpI/iv8Oo41jj1+NEUBVVbSYAAdABsrkvi94l+HvxA8E3Hhr/hNF03zpY5PP8A7OmlxsbONuF6/WvLjmFOeKVaclv3O+VfDRw7pQqR27r/ADPnn9lb/ku3h76XP/pPJX0N8X/jhongrxxB4XvtJGr2X2ffqPl7S8LMcooVvlY7Rkg4+8vPavOPhV4T+HvgXx3p/ij/AIWiuofY/M/0f+w5ot++Nk+9ubGN2eh6Uz4q+C/hZ4o1a+17RPH01jqd5M080d3azywuzHJwQm5Bz7joMCvRr47AV8SpTmuW1vndnFRxHscO4xnG9/5lt95T+MWufALXvCF3qPhuyNr4llRPIitrSW3CtkZ3rgRdM5IyT6mvCtIsrzUtVtNP0+B57u5mSKCNPvO7EAAfjXdp8M7EzlW8faAsX9/7Pdk/l5Vex/B7Q/g34CvodaufFjavrcakJO9nMkUJIwSibDzjIySfwrqWaYLC0moVeZ9Nb/0jnc44ionKUY/Nf5nmv7XasvxknVjlhYWwJ99tdv8As/8Ah2XxX+zT410C3TfcXN9IYFzjdKkULoM/7yinfGDw78PfiF41l8Sf8LNXTfMhji8j+xJpsbRjO7cvX6V1/wAD9U+Hvwz8NXmjf8J0uq/abw3Xm/2XNDtyiLtx82fuZznvXJVzTDfVIQhNcyt+B0050vrMpSnHld/tLr8z5Gsri/0HXYbpEe2v9PuVcLIpDRyI2cEH0I5FfV3h79qTwnJo0Ta9o+rwaksY85LSFHid++ws4IHsenqaqfFnSPgl49u5dV/4SR9J1h0wbq2tJSspxwZEKYb6ggn1rxW5+GWnLNtt/iBoUsefvNbXanH08o/zreePy7GRTqzSa8zGNZ4WTVOpFp+a/wAyr8cPiNc/EnxauqNaizsbaLyLOAnLKmckue7EntwBgdsn139knwfcWvg/xN40u4jGl5ZS2dln+JFBMjfTcFA91Nc/4B+HHwnsZVuvGPjn+03VgVtbS0njiIH95im5s+238a9+n+JPw1/sWXSrXXoLSBoGgjWOxmCxgqRwoQdM9Kwxma4VUlQoSVjXCypOo61apG/qj4Nsv+PyD/rov86/TWL/AFSf7or4ug+FPw9jmST/AIXAp2sGx/wjs3OD/v19NL8Wfh6qgf8ACRLwP+fWb/4iss2zHC4jk9nNO1/0NMurUqPNzzir2+0v8z5m/bN/5LCv/YMg/wDQnr1H9h3/AJJ/rf8A2Ff/AGklc/8AGbQvh78RvGA8Q/8ACzF0vFqlv5H9izTfdLHO7K+vTFd3+zVZeE/CthfeGdF8YL4gurqc3mRp0lttUKqkfMSD0Hfv0q6uYYaeCjRjNOWmg6E4PGOSkrO/Vf5ns1FFFeSe4BAYEMAQeoNRfZ7f/nhF/wB8CiiiwB9nt/8AnhF/3wKPs9v/AM8Iv++BRRSsgsH2e3/54Rf98Cj7Pb/88Iv++BRRRZBYPs9v/wA8Iv8AvgUfZ7f/AJ4Rf98CiiiyCwfZ7f8A54Rf98Cj7Pb/APPCL/vgUUUWQWD7Pb/88Iv++BR9nt/+eEX/AHwKKKLILB9nt/8AnhF/3wKPs9v/AM8Iv++BRRRZBYPs9v8A88Iv++BR9nt/+eEX/fAooosgsH2e3/54Rf8AfAo+z2//ADwi/wC+BRRRZBYPs9v/AM8Iv++BR9nt/wDnhF/3wKKKLILB9nt/+eEX/fAo+z2//PCL/vgUUUWQWD7Pb/8APCL/AL4FOSGJG3JEin1CgUUUWQWH0UUUwP/Z">
            <a:extLst>
              <a:ext uri="{FF2B5EF4-FFF2-40B4-BE49-F238E27FC236}">
                <a16:creationId xmlns:a16="http://schemas.microsoft.com/office/drawing/2014/main" id="{3ADD9268-569C-40AA-AAD1-B640BBD1BB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data:image/jpg;base64,/9j/4AAQSkZJRgABAQEAYABgAAD/2wBDAAUDBAQEAwUEBAQFBQUGBwwIBwcHBw8LCwkMEQ8SEhEPERETFhwXExQaFRERGCEYGh0dHx8fExciJCIeJBweHx7/2wBDAQUFBQcGBw4ICA4eFBEUHh4eHh4eHh4eHh4eHh4eHh4eHh4eHh4eHh4eHh4eHh4eHh4eHh4eHh4eHh4eHh4eHh7/wAARCABZAK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A/ff8/En5L/hR++/5+JPyX/CnUUxDf33/PxJ+S/4Ufvv+fiT8l/wp1FADf33/PxJ+S/4Ufvv+fiT8l/wp1FADf33/PxJ+S/4Ufvv+fiT8l/wr5//AGtPEHxj8C2KeMPAmtRP4fRVTULRrCGV7RuglDFSTGeAc/dPsfl8u/Z4/as1y68ZrovxQv7WTTr8rHb6gtukItJc8b9oA2NnBJ+6cHpnAB9o/vv+fiT8l/wo/ff8/En5L/hSggjI5FLQA399/wA/En5L/hR++/5+JPyX/CnUUAN/ff8APxJ+S/4Ufvv+fiT8l/wp1fLH7VP7S83hDVD4P+HlzbS6zbyf8TG/aNZY7Yj/AJYqDkM/949F6feztAPqX99/z8Sfkv8AhR++/wCfiT8l/wAK/OL/AIas+NX/AEMVn/4LIP8A4mvuz4H69qfij4SeGfEOszLNqF/YJNcSKgQM56nA4H4UAdj++/5+JPyX/Cj99/z8Sfkv+FOooAb++/5+JPyX/Cj99/z8Sfkv+FOooAb++/5+JPyX/Cj99/z8Sfkv+FOooAKKKKYgooooAKKKKAIru3t7y0mtLuCOe3mRo5YpFDI6EYKkHggg4xX51/tZfA24+GPiH+29Chkl8JajKfIbljZSnnyXPp1Kk9QMHkZP6M1meKdB0nxP4evdA12yjvdOvYjFPDIOGB7juCDggjkEAjkUhnyp+xT8evtcdp8MvGV7/pCAR6JezN/rF7Wzk/xD+A9x8vULn6+r8v8A9oP4T6z8IfHH2Nnnm0m4YzaTqAGDIgP3SR0kTjOPYjgivrj9kD47R/ELR08J+J7pV8V2MXySOcf2jEo++P8Apoo+8O/3h3CgH0RRRSUxCOyqjM5AUAliegFfnX+1b8QPAGta0/hf4b+EfDNjptpLm61ez0qCOW8lB5EciqCIwe4Pzn/Z69z+2J+0P/bL3fw88CX3/EsUmLVdRhb/AI+j0MMbD/ln2Zh97oPlzu4z9lD4BXXxK1NPEniSGW28I2snPVW1B1PMaHqEB+8w/wB0c5KoZ4Td2F7ZwWk91azQxXkRmtmdCBLGGZNy+o3Kwz6qa/Uj9newvdL+B3g+x1G1mtLqLS4hJDKpV0JGcEHkHnoaztY+DPhnWPi5o3jbUba3ez0HSYbHS9MSILDFIkkjCQr0wodQq9ARnsK9PoAKKKKYgooooAKKKKACiiigAooooAKKKKACivKfHP7Qfwt8F+Kr3wz4g1u5t9TsignjSxmkClkVx8yqQflYVi/8NWfBX/oYrz/wWT//ABNIZ6N8VPAeg/EfwZd+GPEEG+CYboZlA8y2lAO2VD2YZ/EEg8E1+afjrwv4v+DXxN+wXE0tjqumzLcWF9BkLMgPySxnuDjkdjlT0Ir7m/4as+Cv/QxXn/gsn/8Aia81/aF+KX7PvxZ8Fvplz4iuLbV7UNJpd8dLuMwyEfdbCZMbYAYfQ9QKAPX/ANmf4y6d8WfCO6byrXxHYIq6lZqcAnoJox/cb/x08HsT4j+2P+0NuN58OPAl98vzQ6xqULdezW8bD8nYf7o718l+H9c1nw7qD32hard6ddNDJA01rKY2aN1KsuRzgg/yPUCtT4aWPhG/8XWsfjnXJtI0FD5l1JBA8ssoB/1aBQcE/wB48AZPJwCDPS/2WfgTffFLWhq+spNaeErKXFxMMq12458mM/8AoTDoOByeP0U0nT7HSdMttM0y0hs7K1jWKCCFAqRoBgKAOgrwrw/+0p8AfD+i2mi6Lqs1jp9nEIreCLSpwqKP+A/iSeSSSeav/wDDVnwV/wChivP/AAWT/wDxNAj3CivD/wDhqz4K/wDQxXn/AILJ/wD4mvXPCevaZ4o8N2HiHRpmn0+/hE1vIyFCyHocHkfjQBqUUUUxBRRRQAUUUUAFFcJ+0FZ6lffBXxZHo97d2WoQ6dJdW81pM0UoeHEoCspBGdm3ryCR3r4Y/Zr+KHi62+OfhRdb8W65f6fdXws5oLvUJZYm85TEpKsxHDOpz7Uhn6RUVxfxd+Jnhf4XeHoda8UTXAhuJxBBDbRh5ZGwScKSOABknPHHqKw/g78cPCPxV1e907wtY65mygE1xPdWqxxICcKpYOfmPOBjkK3pTA9QorxPx/8AtOfDLwX4uv8AwxqTavdXtg4juGs7VZI1fAJXcXGSM4PHByO1YX/DYnwl/wCfbxL/AOAMf/xykBQ+Mv7Kf/CxfiVq/jL/AITz+zP7RaJvsv8AZHneXsiSP7/nLnOzPQdcVx//AAw7/wBVP/8AKD/90V7d4+/aA8CeC9C8Na1qsWsS2PiSy+2afJbWyvlNqMQ2XGGAkXI5xmuQ/wCGxPhL/wA+3iX/AMAY/wD45QBwH/DDv/VT/wDyg/8A3RR/ww7/ANVP/wDKD/8AdFemaB+1l8K9Z13T9Ht49fimvrmO2jkms0WNWdgoLESHCgnk4PFafxG/aV+HvgLxnf8AhPXrXXv7QsSglMFojRneiupUlxkbWHagDyD/AIYd/wCqn/8AlB/+6KP+GHf+qn/+UH/7or6Qtfih4bu/hCfijaR39xoK2z3JWOEGcIjlH+XdjKlWzz2NeXf8NifCX/n28S/+AMf/AMcoA4D/AIYd/wCqn/8AlB/+6KP+GHf+qn/+UH/7orv/APhsT4S/8+3iX/wBj/8Ajlek+Ifi34V0LwxqmuX0WpZ0izsrzUrFIFN1aJdsREJE3YDcZZc5A5oA+d/+GHf+qn/+UH/7or6k+GPhf/hCvh/ovhT7d9v/ALLtVt/tPleV5uP4tuTj6ZNeffDP9pH4d/EDxlZ+FNDTWYtQvFkMP2q2REbYhcjIc87VPbtWLrP7Wnwv0jWL3Sb2z8SpdWVxJbzKLKM4dGKsP9Z6g0Ae/wBFeR/E39oPwH8Pb7S7XXIdZmGqafHqFrLaWyyRvE5IHJcc8dPcV1Pwh+JPhv4o+Gp9f8M/bBawXbWki3UQjkEiqrdATxhxzn1pgdnRXmXxj+OHgb4V6hY6d4llvpby9iaZILKFZHSMHAZ8sMAnIHrtPpXB/wDDYnwl/wCfbxL/AOAMf/xykB9E0VxXwg+Jnhr4peHbnXPDH2xba2umtZUu4hHIHCq3QE8Ycc59a7WmIjuYYrm3lt54xJFKhR0PRlIwR+Vfln4X8B6/c/HWPwJopMeq2etPbLOykiDyZDumbH8KhCx+lfqhXxj+1AmnfCfWfG+uafIg8T+PJFtrHawLWWn+TH9ql45VpZdyD2XIPBpMaPIP2tPigfiV8UJ2sLjzNB0jdZ6dt+7Jg/vJgP8AbYcf7KpXvnw78R+Gfgj+x1b+LNDvLe+1vXlLRuAMvfOCvlkH+GAKcjoSjdN9fL/gT4U+J/GPw+8UeNNKg3WPh+NWZCp3XB6yKnukfzn2wBya6P4DX9n4t0TVPgxr9wkVvrji50C5lPy2WqquE+iyj92cc8gAc5oGZfwE+GGr/Gb4gz6c1/NbWyRvd6nqTR+aUyTjgkbndz69Nx5wab+0b8LG+EfjyHw4upPqdvcWMd5DcvCIywZnUjAJxgoe/pXa+NvEesfAnwrpPw38I6o2neKpQup+Kr22Kl0mdP3VoG5+WNDk4yCWBHU15B428a+KvG13b3firXLrVp7aMxwvcEEopOSBgetID6u+FPw60/4+/sxeEtLvNck0y78MX91am4SATMQTuEeCwx8jxd/4RXg37S3wh/4U/wCK9O0mHV5NWtb6y+0JcPAIiHDsrJgE9AFOc/xV7p/wTc1/MHi7wvI/3Wgv4F+oaOQ/pFW1/wAFHNBF14F8M+JUjy+n6hJaOR2SZN3P4wj8/emI8i/Zl/Z/074reErjxIvjK60e+0/UTbmCOyWXaVVHRwS467vT+E1o/wDBQ3w+2nfFTR9eC/LqulKkjgYDzQsVY/8AfDRcVu/8E3/EHk+JvFfheR+Lqziv4lJ6GJyj4+vmp/3zXe/8FE/D/wBv+FmjeIY03S6VqflscfdimQhj/wB9pEPxoA+bfAfx+8SeE/hNe/DaLRtJ1DSbuK5hZ7kSeYqTgh1GGA/iYjjqa8jtxE1xGs7MkRYB2UZIXPJA+le6/sUeF/BXjT4jap4d8Z6HBqkcmmNcWglkdNsiSKCBsYdVcnn+7XDftFeE7XwR8afEvhywtvs1hBdCW0iySEhkRZEUE8kAPj8KQz6PH7M/hD4X2TfE7V/E154j07QITqQ08WKxrdsg3RKW3t8pfZnjGOvGa8y/Z61/VPiH46+JGi63Obq/8a+H70gf3rtPniCjsFG7A7AACvLrn4pfEa60N9DufG2uzaZJb/ZntHvHMbRbduwqTjGOMVb/AGe/EP8Awi3xs8I600nlxRanHFM+cbYpf3Uh/wC+HamBS+C3iA+Fvi14W14yeXHaapAZjnH7osFk/wDHGaur/a+0D/hH/wBoXxRCibYb2dL+M/3vOQO5/wC+y4/CuV+Nmgf8Iv8AFzxVoKx+XFa6pOIVxj90zFo//HGWsnxf4q8Q+L9Tj1PxNq1xql7HCsCzTkFhGpJC5HXBY/nSA9r+N5Hin9lr4U+M1+afS/O0K6PUjaMRhv8AgMGR/v12X/BPHxYmmx+ONFnWSZYrSPVooY8F2Ee5ZcA9Sd0QFfMK+KPEA8It4S/tW4/sI3P2s2JIMfnYxv8AY4r0/wDYs18aF+0JoUcj7bfVEm0+X33oSg/GRY6AOT8Q6n4o+Nnxka4SEzatr16sNrbhiUgj6ImeyIgyT6Ase9ehftKfs7r8I/COm+IbXxHNrEVzeizmV7QReWxRnUghjnOxv0rQuNGk/Z/0vxZ4oZVt/FGpand6L4UDAFre1jkKzXqg+q7UQ8HknkGvJPF/xT+IXi7Rzo/iXxXqGqWBkWTyJ2BXevQ9OoyaAPoj/gm7r3l614t8Lu+fPtob+Jc9PLYxufx8yP8AIV9qV+av7GGvf2D+0N4e3ybINREthL7+ZGdg/wC/ipX6VU0JhRRRTEIwDKVYAgjBB718n+Iv2MbG68WXmseH/H0mh2sl0bi0tF0nzTaZO4KriZchT04BAA69a+saKQyloVvf2mi2Vrql+mo30MCR3F2sHkidwMF9mTtyecZOM1doopiCiiigAooooAKKKKACiiigAooooAKKKKACiiigAooooA//2Q==">
            <a:extLst>
              <a:ext uri="{FF2B5EF4-FFF2-40B4-BE49-F238E27FC236}">
                <a16:creationId xmlns:a16="http://schemas.microsoft.com/office/drawing/2014/main" id="{D262E2D5-9E3A-4988-8804-E8AEC7A82D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5212" y="-1246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26C3F09-942B-488A-B93C-E88DBA3D0789}"/>
              </a:ext>
            </a:extLst>
          </p:cNvPr>
          <p:cNvGrpSpPr/>
          <p:nvPr/>
        </p:nvGrpSpPr>
        <p:grpSpPr>
          <a:xfrm>
            <a:off x="705882" y="809317"/>
            <a:ext cx="11034161" cy="5378115"/>
            <a:chOff x="814939" y="1010653"/>
            <a:chExt cx="11034161" cy="5378115"/>
          </a:xfrm>
        </p:grpSpPr>
        <p:sp>
          <p:nvSpPr>
            <p:cNvPr id="111" name="Скругленный прямоугольник 50">
              <a:extLst>
                <a:ext uri="{FF2B5EF4-FFF2-40B4-BE49-F238E27FC236}">
                  <a16:creationId xmlns:a16="http://schemas.microsoft.com/office/drawing/2014/main" id="{ADB8A014-15D9-4631-8AA2-5F01E05B863A}"/>
                </a:ext>
              </a:extLst>
            </p:cNvPr>
            <p:cNvSpPr/>
            <p:nvPr/>
          </p:nvSpPr>
          <p:spPr bwMode="auto">
            <a:xfrm>
              <a:off x="2664995" y="1010653"/>
              <a:ext cx="1449805" cy="427121"/>
            </a:xfrm>
            <a:prstGeom prst="roundRect">
              <a:avLst>
                <a:gd name="adj" fmla="val 16667"/>
              </a:avLst>
            </a:prstGeom>
            <a:solidFill>
              <a:srgbClr val="0054A6"/>
            </a:solidFill>
            <a:ln w="12700" cap="flat">
              <a:noFill/>
              <a:prstDash val="solid"/>
              <a:miter lim="8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03F134AD-EF74-4263-8B78-D6EC9C839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3344816" y="3590363"/>
              <a:ext cx="1179678" cy="976851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41F066EB-EADB-4E9C-BC4B-D108CC4D8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370615" y="3670003"/>
              <a:ext cx="207525" cy="92166"/>
            </a:xfrm>
            <a:prstGeom prst="rect">
              <a:avLst/>
            </a:prstGeom>
          </p:spPr>
        </p:pic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636A7249-26E4-4551-BE8A-03949E869166}"/>
                </a:ext>
              </a:extLst>
            </p:cNvPr>
            <p:cNvSpPr/>
            <p:nvPr/>
          </p:nvSpPr>
          <p:spPr bwMode="auto">
            <a:xfrm>
              <a:off x="4493879" y="4046153"/>
              <a:ext cx="11472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>
                <a:defRPr/>
              </a:pPr>
              <a:r>
                <a:rPr lang="en-US" sz="1200">
                  <a:solidFill>
                    <a:srgbClr val="002060"/>
                  </a:solidFill>
                  <a:latin typeface="Arial"/>
                  <a:cs typeface="Arial"/>
                </a:rPr>
                <a:t>PB401dn PB401dw</a:t>
              </a:r>
              <a:endParaRPr lang="ru-RU" sz="120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1009500E-ED43-4EE5-86D4-2030A447EB74}"/>
                </a:ext>
              </a:extLst>
            </p:cNvPr>
            <p:cNvSpPr/>
            <p:nvPr/>
          </p:nvSpPr>
          <p:spPr bwMode="auto">
            <a:xfrm>
              <a:off x="4493879" y="2909757"/>
              <a:ext cx="10753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>
                <a:defRPr/>
              </a:pPr>
              <a:r>
                <a:rPr lang="en-US" sz="1200">
                  <a:solidFill>
                    <a:srgbClr val="002060"/>
                  </a:solidFill>
                  <a:latin typeface="Arial"/>
                  <a:cs typeface="Arial"/>
                </a:rPr>
                <a:t>MB401adfn</a:t>
              </a:r>
              <a:endParaRPr lang="ru-RU" sz="120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640B3FD3-49E6-4728-9B5F-5FBBAB7A644C}"/>
                </a:ext>
              </a:extLst>
            </p:cNvPr>
            <p:cNvSpPr/>
            <p:nvPr/>
          </p:nvSpPr>
          <p:spPr bwMode="auto">
            <a:xfrm>
              <a:off x="6270231" y="4032873"/>
              <a:ext cx="100727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>
                <a:defRPr/>
              </a:pPr>
              <a:r>
                <a:rPr lang="en-US" sz="1200">
                  <a:solidFill>
                    <a:srgbClr val="002060"/>
                  </a:solidFill>
                  <a:latin typeface="Arial"/>
                  <a:cs typeface="Arial"/>
                </a:rPr>
                <a:t>MB471adfe</a:t>
              </a:r>
              <a:endParaRPr lang="ru-RU" sz="120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D63DBA40-E834-45F1-A9B5-D0C52697A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837232" y="3571993"/>
              <a:ext cx="1108246" cy="1108598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AB2BE678-7499-426E-9E12-71F56306C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837232" y="4846337"/>
              <a:ext cx="1108246" cy="1108246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F892A880-A6CE-4D82-A244-36C9C1AAA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814939" y="2206602"/>
              <a:ext cx="1130539" cy="1130539"/>
            </a:xfrm>
            <a:prstGeom prst="rect">
              <a:avLst/>
            </a:prstGeom>
          </p:spPr>
        </p:pic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F1ED2E75-73CD-4369-B113-09738F760B8E}"/>
                </a:ext>
              </a:extLst>
            </p:cNvPr>
            <p:cNvSpPr/>
            <p:nvPr/>
          </p:nvSpPr>
          <p:spPr bwMode="auto">
            <a:xfrm>
              <a:off x="1843002" y="2909757"/>
              <a:ext cx="11472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>
                <a:defRPr/>
              </a:pPr>
              <a:r>
                <a:rPr lang="en-US" sz="1200" dirty="0">
                  <a:solidFill>
                    <a:srgbClr val="002060"/>
                  </a:solidFill>
                  <a:latin typeface="Arial"/>
                  <a:cs typeface="Arial"/>
                </a:rPr>
                <a:t>PB301dn PB301dw</a:t>
              </a:r>
              <a:endParaRPr lang="ru-RU" sz="1200" dirty="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009C80C1-C916-43E0-AF67-6AE2B4B79FA9}"/>
                </a:ext>
              </a:extLst>
            </p:cNvPr>
            <p:cNvSpPr/>
            <p:nvPr/>
          </p:nvSpPr>
          <p:spPr bwMode="auto">
            <a:xfrm>
              <a:off x="1843002" y="4046153"/>
              <a:ext cx="112624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>
                <a:defRPr/>
              </a:pPr>
              <a:r>
                <a:rPr lang="en-US" sz="1200">
                  <a:solidFill>
                    <a:srgbClr val="002060"/>
                  </a:solidFill>
                  <a:latin typeface="Arial"/>
                  <a:cs typeface="Arial"/>
                </a:rPr>
                <a:t>MB301adnw</a:t>
              </a:r>
              <a:endParaRPr lang="ru-RU" sz="120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122" name="Прямоугольник 121">
              <a:extLst>
                <a:ext uri="{FF2B5EF4-FFF2-40B4-BE49-F238E27FC236}">
                  <a16:creationId xmlns:a16="http://schemas.microsoft.com/office/drawing/2014/main" id="{5EC9573C-DC57-4928-8C09-2F0D95D41905}"/>
                </a:ext>
              </a:extLst>
            </p:cNvPr>
            <p:cNvSpPr/>
            <p:nvPr/>
          </p:nvSpPr>
          <p:spPr bwMode="auto">
            <a:xfrm>
              <a:off x="1843002" y="5559645"/>
              <a:ext cx="11262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>
                <a:defRPr/>
              </a:pPr>
              <a:r>
                <a:rPr lang="en-US" sz="1200">
                  <a:solidFill>
                    <a:srgbClr val="002060"/>
                  </a:solidFill>
                  <a:latin typeface="Arial"/>
                  <a:cs typeface="Arial"/>
                </a:rPr>
                <a:t>MB302adnw MB302adn</a:t>
              </a:r>
              <a:endParaRPr lang="ru-RU" sz="1200"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31C65192-9FFF-40D5-95D0-030CEA836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3398462" y="5144314"/>
              <a:ext cx="1179678" cy="1034668"/>
            </a:xfrm>
            <a:prstGeom prst="rect">
              <a:avLst/>
            </a:prstGeom>
          </p:spPr>
        </p:pic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39ACE7C4-4732-4F9B-9369-84C794383702}"/>
                </a:ext>
              </a:extLst>
            </p:cNvPr>
            <p:cNvSpPr/>
            <p:nvPr/>
          </p:nvSpPr>
          <p:spPr bwMode="auto">
            <a:xfrm>
              <a:off x="4493879" y="5559645"/>
              <a:ext cx="110158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u="none" strike="noStrike" cap="none" spc="0">
                  <a:ln>
                    <a:noFill/>
                  </a:ln>
                  <a:solidFill>
                    <a:srgbClr val="002060"/>
                  </a:solidFill>
                  <a:latin typeface="Arial"/>
                  <a:cs typeface="Arial"/>
                </a:rPr>
                <a:t>М</a:t>
              </a:r>
              <a:r>
                <a:rPr lang="en-US" sz="1200" u="none" strike="noStrike" cap="none" spc="0">
                  <a:ln>
                    <a:noFill/>
                  </a:ln>
                  <a:solidFill>
                    <a:srgbClr val="002060"/>
                  </a:solidFill>
                  <a:latin typeface="Arial"/>
                  <a:cs typeface="Arial"/>
                </a:rPr>
                <a:t>C241adfw</a:t>
              </a:r>
              <a:r>
                <a:rPr lang="ru-RU" sz="1200" u="none" strike="noStrike" cap="none" spc="0">
                  <a:ln>
                    <a:noFill/>
                  </a:ln>
                  <a:solidFill>
                    <a:srgbClr val="002060"/>
                  </a:solidFill>
                  <a:latin typeface="Arial"/>
                  <a:cs typeface="Arial"/>
                </a:rPr>
                <a:t> </a:t>
              </a:r>
              <a:endParaRPr sz="1800" u="none" strike="noStrike" cap="none" spc="0">
                <a:ln>
                  <a:noFill/>
                </a:ln>
                <a:solidFill>
                  <a:srgbClr val="002060"/>
                </a:solidFill>
                <a:latin typeface="Arial"/>
                <a:cs typeface="Arial"/>
              </a:endParaRPr>
            </a:p>
          </p:txBody>
        </p:sp>
        <p:sp>
          <p:nvSpPr>
            <p:cNvPr id="125" name="Прямоугольник 124">
              <a:extLst>
                <a:ext uri="{FF2B5EF4-FFF2-40B4-BE49-F238E27FC236}">
                  <a16:creationId xmlns:a16="http://schemas.microsoft.com/office/drawing/2014/main" id="{8BCFD644-AD54-4F5B-B8C7-0C6E96AEA372}"/>
                </a:ext>
              </a:extLst>
            </p:cNvPr>
            <p:cNvSpPr/>
            <p:nvPr/>
          </p:nvSpPr>
          <p:spPr bwMode="auto">
            <a:xfrm>
              <a:off x="3227518" y="1677979"/>
              <a:ext cx="15803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defRPr/>
              </a:pPr>
              <a:r>
                <a:rPr lang="ru-RU" sz="1200" b="1" dirty="0">
                  <a:solidFill>
                    <a:srgbClr val="7030A0"/>
                  </a:solidFill>
                  <a:latin typeface="Arial"/>
                  <a:cs typeface="Arial"/>
                </a:rPr>
                <a:t>Принтеры и МФУ 40 стр./мин.</a:t>
              </a:r>
              <a:endParaRPr sz="1200" dirty="0">
                <a:solidFill>
                  <a:srgbClr val="7030A0"/>
                </a:solidFill>
                <a:latin typeface="Arial"/>
                <a:cs typeface="Arial"/>
              </a:endParaRPr>
            </a:p>
          </p:txBody>
        </p:sp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8AE821B1-11E0-4CB8-9A8D-A4557BD88D0C}"/>
                </a:ext>
              </a:extLst>
            </p:cNvPr>
            <p:cNvSpPr/>
            <p:nvPr/>
          </p:nvSpPr>
          <p:spPr bwMode="auto">
            <a:xfrm>
              <a:off x="5983710" y="1677979"/>
              <a:ext cx="15803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defRPr/>
              </a:pPr>
              <a:r>
                <a:rPr lang="ru-RU" sz="1200" b="1">
                  <a:solidFill>
                    <a:srgbClr val="7030A0"/>
                  </a:solidFill>
                  <a:latin typeface="Arial"/>
                  <a:cs typeface="Arial"/>
                </a:rPr>
                <a:t>МФУ                        47 стр./мин.</a:t>
              </a:r>
              <a:endParaRPr sz="1200">
                <a:solidFill>
                  <a:srgbClr val="7030A0"/>
                </a:solidFill>
                <a:latin typeface="Arial"/>
                <a:cs typeface="Arial"/>
              </a:endParaRPr>
            </a:p>
          </p:txBody>
        </p:sp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C531408F-C842-4369-A07E-7C63C9358C18}"/>
                </a:ext>
              </a:extLst>
            </p:cNvPr>
            <p:cNvSpPr/>
            <p:nvPr/>
          </p:nvSpPr>
          <p:spPr bwMode="auto">
            <a:xfrm>
              <a:off x="3152934" y="4684782"/>
              <a:ext cx="15803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defRPr/>
              </a:pPr>
              <a:r>
                <a:rPr lang="ru-RU" sz="1200" b="1" dirty="0">
                  <a:solidFill>
                    <a:srgbClr val="00B0F0"/>
                  </a:solidFill>
                  <a:latin typeface="Arial"/>
                  <a:cs typeface="Arial"/>
                </a:rPr>
                <a:t>Цветное МФУ                        24 стр./мин.</a:t>
              </a:r>
              <a:endParaRPr sz="1200" dirty="0">
                <a:solidFill>
                  <a:srgbClr val="00B0F0"/>
                </a:solidFill>
                <a:latin typeface="Arial"/>
                <a:cs typeface="Arial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F02093BF-68CA-4415-B48E-A7F5B027E3EB}"/>
                </a:ext>
              </a:extLst>
            </p:cNvPr>
            <p:cNvSpPr txBox="1"/>
            <p:nvPr/>
          </p:nvSpPr>
          <p:spPr bwMode="auto">
            <a:xfrm>
              <a:off x="2443436" y="1051526"/>
              <a:ext cx="19211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 b="1">
                  <a:solidFill>
                    <a:schemeClr val="bg1"/>
                  </a:solidFill>
                  <a:latin typeface="Arial"/>
                  <a:cs typeface="Arial"/>
                </a:rPr>
                <a:t>А4 формат</a:t>
              </a:r>
            </a:p>
          </p:txBody>
        </p:sp>
        <p:sp>
          <p:nvSpPr>
            <p:cNvPr id="129" name="Скругленный прямоугольник 35">
              <a:extLst>
                <a:ext uri="{FF2B5EF4-FFF2-40B4-BE49-F238E27FC236}">
                  <a16:creationId xmlns:a16="http://schemas.microsoft.com/office/drawing/2014/main" id="{0827F876-1134-4714-9B0D-04B111C0A19C}"/>
                </a:ext>
              </a:extLst>
            </p:cNvPr>
            <p:cNvSpPr/>
            <p:nvPr/>
          </p:nvSpPr>
          <p:spPr bwMode="auto">
            <a:xfrm>
              <a:off x="8174768" y="1837556"/>
              <a:ext cx="3603838" cy="4346676"/>
            </a:xfrm>
            <a:prstGeom prst="roundRect">
              <a:avLst>
                <a:gd name="adj" fmla="val 7653"/>
              </a:avLst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rgbClr val="002060"/>
                </a:solidFill>
              </a:endParaRPr>
            </a:p>
          </p:txBody>
        </p:sp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7572FF03-C9DC-4085-B4D9-153B08E9C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6099315" y="2193258"/>
              <a:ext cx="1481456" cy="1786282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6EF8D84F-4151-44A3-99B4-D318F5990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3199976" y="2320112"/>
              <a:ext cx="1377815" cy="1024217"/>
            </a:xfrm>
            <a:prstGeom prst="rect">
              <a:avLst/>
            </a:prstGeom>
          </p:spPr>
        </p:pic>
        <p:cxnSp>
          <p:nvCxnSpPr>
            <p:cNvPr id="132" name="Прямая соединительная линия 131">
              <a:extLst>
                <a:ext uri="{FF2B5EF4-FFF2-40B4-BE49-F238E27FC236}">
                  <a16:creationId xmlns:a16="http://schemas.microsoft.com/office/drawing/2014/main" id="{AD659C95-887C-4309-A8C3-1632EC3163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2558" y="1143000"/>
              <a:ext cx="0" cy="5245768"/>
            </a:xfrm>
            <a:prstGeom prst="line">
              <a:avLst/>
            </a:prstGeom>
            <a:noFill/>
            <a:ln w="19050" cap="flat">
              <a:solidFill>
                <a:srgbClr val="00B9B5"/>
              </a:solidFill>
              <a:prstDash val="solid"/>
              <a:miter lim="8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cxnSp>
          <p:nvCxnSpPr>
            <p:cNvPr id="133" name="Прямая соединительная линия 132">
              <a:extLst>
                <a:ext uri="{FF2B5EF4-FFF2-40B4-BE49-F238E27FC236}">
                  <a16:creationId xmlns:a16="http://schemas.microsoft.com/office/drawing/2014/main" id="{F216E91F-8BC6-4573-B82C-D07E6A65A6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6800" y="1497932"/>
              <a:ext cx="10782300" cy="0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cxnSp>
          <p:nvCxnSpPr>
            <p:cNvPr id="134" name="Прямая соединительная линия 133">
              <a:extLst>
                <a:ext uri="{FF2B5EF4-FFF2-40B4-BE49-F238E27FC236}">
                  <a16:creationId xmlns:a16="http://schemas.microsoft.com/office/drawing/2014/main" id="{69CED2A8-FEB7-4C48-BBD0-B54C453D48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31958" y="1491916"/>
              <a:ext cx="0" cy="486677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dash"/>
              <a:miter lim="8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cxnSp>
          <p:nvCxnSpPr>
            <p:cNvPr id="135" name="Прямая соединительная линия 134">
              <a:extLst>
                <a:ext uri="{FF2B5EF4-FFF2-40B4-BE49-F238E27FC236}">
                  <a16:creationId xmlns:a16="http://schemas.microsoft.com/office/drawing/2014/main" id="{9AB890CD-385D-4F19-97F4-BBDF9FD736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04974" y="1491916"/>
              <a:ext cx="0" cy="486677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dash"/>
              <a:miter lim="8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</p:cxnSp>
        <p:sp>
          <p:nvSpPr>
            <p:cNvPr id="136" name="Скругленный прямоугольник 51">
              <a:extLst>
                <a:ext uri="{FF2B5EF4-FFF2-40B4-BE49-F238E27FC236}">
                  <a16:creationId xmlns:a16="http://schemas.microsoft.com/office/drawing/2014/main" id="{A42395C3-87D4-4AD3-A033-185FA1D2180C}"/>
                </a:ext>
              </a:extLst>
            </p:cNvPr>
            <p:cNvSpPr/>
            <p:nvPr/>
          </p:nvSpPr>
          <p:spPr bwMode="auto">
            <a:xfrm>
              <a:off x="9204825" y="1012660"/>
              <a:ext cx="1449805" cy="427121"/>
            </a:xfrm>
            <a:prstGeom prst="roundRect">
              <a:avLst>
                <a:gd name="adj" fmla="val 16667"/>
              </a:avLst>
            </a:prstGeom>
            <a:solidFill>
              <a:srgbClr val="0054A6"/>
            </a:solidFill>
            <a:ln w="12700" cap="flat">
              <a:noFill/>
              <a:prstDash val="solid"/>
              <a:miter lim="8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3C34677F-E527-453B-B6DF-9F5AA69FB582}"/>
                </a:ext>
              </a:extLst>
            </p:cNvPr>
            <p:cNvSpPr txBox="1"/>
            <p:nvPr/>
          </p:nvSpPr>
          <p:spPr bwMode="auto">
            <a:xfrm>
              <a:off x="8983266" y="1053533"/>
              <a:ext cx="19211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 b="1">
                  <a:solidFill>
                    <a:schemeClr val="bg1"/>
                  </a:solidFill>
                  <a:latin typeface="Arial"/>
                  <a:cs typeface="Arial"/>
                </a:rPr>
                <a:t>А3 формат</a:t>
              </a:r>
            </a:p>
          </p:txBody>
        </p:sp>
        <p:sp>
          <p:nvSpPr>
            <p:cNvPr id="138" name="Прямоугольник 137">
              <a:extLst>
                <a:ext uri="{FF2B5EF4-FFF2-40B4-BE49-F238E27FC236}">
                  <a16:creationId xmlns:a16="http://schemas.microsoft.com/office/drawing/2014/main" id="{E24C5E61-1569-42AF-916F-BF822783E03E}"/>
                </a:ext>
              </a:extLst>
            </p:cNvPr>
            <p:cNvSpPr/>
            <p:nvPr/>
          </p:nvSpPr>
          <p:spPr bwMode="auto">
            <a:xfrm>
              <a:off x="8830589" y="3683965"/>
              <a:ext cx="8755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 u="none" strike="noStrike" cap="none" spc="0" dirty="0">
                  <a:ln>
                    <a:noFill/>
                  </a:ln>
                  <a:solidFill>
                    <a:srgbClr val="0A1A5C"/>
                  </a:solidFill>
                  <a:latin typeface="Arial"/>
                  <a:cs typeface="Arial"/>
                </a:rPr>
                <a:t>MC2501</a:t>
              </a:r>
              <a:endParaRPr lang="ru-RU" sz="1200" b="1" u="none" strike="noStrike" cap="none" spc="0" dirty="0">
                <a:ln>
                  <a:noFill/>
                </a:ln>
                <a:solidFill>
                  <a:srgbClr val="0A1A5C"/>
                </a:solidFill>
                <a:latin typeface="Arial"/>
                <a:cs typeface="Arial"/>
              </a:endParaRPr>
            </a:p>
          </p:txBody>
        </p:sp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CD1E2691-F607-4735-9F91-80DF76707030}"/>
                </a:ext>
              </a:extLst>
            </p:cNvPr>
            <p:cNvSpPr/>
            <p:nvPr/>
          </p:nvSpPr>
          <p:spPr bwMode="auto">
            <a:xfrm>
              <a:off x="8851531" y="5815654"/>
              <a:ext cx="100727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 u="none" strike="noStrike" cap="none" spc="0">
                  <a:ln>
                    <a:noFill/>
                  </a:ln>
                  <a:solidFill>
                    <a:srgbClr val="0A1A5C"/>
                  </a:solidFill>
                  <a:latin typeface="Arial"/>
                  <a:cs typeface="Arial"/>
                </a:rPr>
                <a:t>MC3501</a:t>
              </a:r>
              <a:endParaRPr lang="ru-RU" sz="1200" b="1" u="none" strike="noStrike" cap="none" spc="0">
                <a:ln>
                  <a:noFill/>
                </a:ln>
                <a:solidFill>
                  <a:srgbClr val="0A1A5C"/>
                </a:solidFill>
                <a:latin typeface="Arial"/>
                <a:cs typeface="Arial"/>
              </a:endParaRPr>
            </a:p>
          </p:txBody>
        </p:sp>
        <p:sp>
          <p:nvSpPr>
            <p:cNvPr id="140" name="Прямоугольник 139">
              <a:extLst>
                <a:ext uri="{FF2B5EF4-FFF2-40B4-BE49-F238E27FC236}">
                  <a16:creationId xmlns:a16="http://schemas.microsoft.com/office/drawing/2014/main" id="{BDB5D45A-EA11-4679-8928-C1DF708C704D}"/>
                </a:ext>
              </a:extLst>
            </p:cNvPr>
            <p:cNvSpPr/>
            <p:nvPr/>
          </p:nvSpPr>
          <p:spPr bwMode="auto">
            <a:xfrm>
              <a:off x="10361947" y="3676568"/>
              <a:ext cx="100727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 u="none" strike="noStrike" cap="none" spc="0">
                  <a:ln>
                    <a:noFill/>
                  </a:ln>
                  <a:solidFill>
                    <a:srgbClr val="0A1A5C"/>
                  </a:solidFill>
                  <a:latin typeface="Arial"/>
                  <a:cs typeface="Arial"/>
                </a:rPr>
                <a:t>MC4501</a:t>
              </a:r>
              <a:endParaRPr lang="ru-RU" sz="1200" b="1" u="none" strike="noStrike" cap="none" spc="0">
                <a:ln>
                  <a:noFill/>
                </a:ln>
                <a:solidFill>
                  <a:srgbClr val="0A1A5C"/>
                </a:solidFill>
                <a:latin typeface="Arial"/>
                <a:cs typeface="Arial"/>
              </a:endParaRPr>
            </a:p>
          </p:txBody>
        </p:sp>
        <p:sp>
          <p:nvSpPr>
            <p:cNvPr id="141" name="Прямоугольник 140">
              <a:extLst>
                <a:ext uri="{FF2B5EF4-FFF2-40B4-BE49-F238E27FC236}">
                  <a16:creationId xmlns:a16="http://schemas.microsoft.com/office/drawing/2014/main" id="{D55BCDDB-2572-49F0-9420-03C26BEB097D}"/>
                </a:ext>
              </a:extLst>
            </p:cNvPr>
            <p:cNvSpPr/>
            <p:nvPr/>
          </p:nvSpPr>
          <p:spPr bwMode="auto">
            <a:xfrm>
              <a:off x="10361947" y="5815654"/>
              <a:ext cx="100727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200" b="1" u="none" strike="noStrike" cap="none" spc="0">
                  <a:ln>
                    <a:noFill/>
                  </a:ln>
                  <a:solidFill>
                    <a:srgbClr val="0A1A5C"/>
                  </a:solidFill>
                  <a:latin typeface="Arial"/>
                  <a:cs typeface="Arial"/>
                </a:rPr>
                <a:t>MC5501</a:t>
              </a:r>
              <a:endParaRPr lang="ru-RU" sz="1200" b="1" u="none" strike="noStrike" cap="none" spc="0">
                <a:ln>
                  <a:noFill/>
                </a:ln>
                <a:solidFill>
                  <a:srgbClr val="0A1A5C"/>
                </a:solidFill>
                <a:latin typeface="Arial"/>
                <a:cs typeface="Arial"/>
              </a:endParaRPr>
            </a:p>
          </p:txBody>
        </p:sp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04AAC848-896E-4D82-89A9-E49123B464E1}"/>
                </a:ext>
              </a:extLst>
            </p:cNvPr>
            <p:cNvSpPr/>
            <p:nvPr/>
          </p:nvSpPr>
          <p:spPr bwMode="auto">
            <a:xfrm>
              <a:off x="1047251" y="1677979"/>
              <a:ext cx="15803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</a:defRPr>
              </a:defPPr>
              <a:lvl1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1pPr>
              <a:lvl2pPr marL="0" marR="0" indent="457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2pPr>
              <a:lvl3pPr marL="0" marR="0" indent="914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3pPr>
              <a:lvl4pPr marL="0" marR="0" indent="1371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4pPr>
              <a:lvl5pPr marL="0" marR="0" indent="18288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5pPr>
              <a:lvl6pPr marL="0" marR="0" indent="22860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6pPr>
              <a:lvl7pPr marL="0" marR="0" indent="27432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7pPr>
              <a:lvl8pPr marL="0" marR="0" indent="32004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8pPr>
              <a:lvl9pPr marL="0" marR="0" indent="365760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defRPr/>
              </a:pPr>
              <a:r>
                <a:rPr lang="ru-RU" sz="1200" b="1" dirty="0">
                  <a:solidFill>
                    <a:srgbClr val="7030A0"/>
                  </a:solidFill>
                  <a:latin typeface="Arial"/>
                  <a:cs typeface="Arial"/>
                </a:rPr>
                <a:t>Принтеры и МФУ </a:t>
              </a:r>
              <a:r>
                <a:rPr lang="en-US" sz="1200" b="1" dirty="0">
                  <a:solidFill>
                    <a:srgbClr val="7030A0"/>
                  </a:solidFill>
                  <a:latin typeface="Arial"/>
                  <a:cs typeface="Arial"/>
                </a:rPr>
                <a:t>3</a:t>
              </a:r>
              <a:r>
                <a:rPr lang="ru-RU" sz="1200" b="1" dirty="0">
                  <a:solidFill>
                    <a:srgbClr val="7030A0"/>
                  </a:solidFill>
                  <a:latin typeface="Arial"/>
                  <a:cs typeface="Arial"/>
                </a:rPr>
                <a:t>0 стр./мин.</a:t>
              </a:r>
              <a:endParaRPr sz="1200" dirty="0">
                <a:solidFill>
                  <a:srgbClr val="7030A0"/>
                </a:solidFill>
                <a:latin typeface="Arial"/>
                <a:cs typeface="Arial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5E901B41-3D64-41C2-B02B-5925F6A67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74287" y="1900358"/>
              <a:ext cx="1034067" cy="1695870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D70A83B7-A2CB-4DF0-93F9-0ADEA2749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11236" y="4094607"/>
              <a:ext cx="1034067" cy="1695870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45250B49-94E4-41C0-91C3-58B297A6F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184314" y="4047358"/>
              <a:ext cx="1034067" cy="1695870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F95746D3-D3D2-4D93-9DA3-EDFA14DF6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47715" y="1924108"/>
              <a:ext cx="1034067" cy="1695870"/>
            </a:xfrm>
            <a:prstGeom prst="rect">
              <a:avLst/>
            </a:prstGeom>
          </p:spPr>
        </p:pic>
      </p:grpSp>
      <p:pic>
        <p:nvPicPr>
          <p:cNvPr id="44" name="object 14">
            <a:extLst>
              <a:ext uri="{FF2B5EF4-FFF2-40B4-BE49-F238E27FC236}">
                <a16:creationId xmlns:a16="http://schemas.microsoft.com/office/drawing/2014/main" id="{0E174AEE-EC53-4825-AD9A-D08FA7FCD80B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60020" y="24421"/>
            <a:ext cx="1463705" cy="510978"/>
          </a:xfrm>
          <a:prstGeom prst="rect">
            <a:avLst/>
          </a:prstGeom>
        </p:spPr>
      </p:pic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E5C25A22-9C78-405C-9BF0-6FD9891AC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46" y="137048"/>
            <a:ext cx="11258449" cy="510977"/>
          </a:xfrm>
        </p:spPr>
        <p:txBody>
          <a:bodyPr/>
          <a:lstStyle/>
          <a:p>
            <a:pPr marL="12700">
              <a:spcBef>
                <a:spcPts val="105"/>
              </a:spcBef>
            </a:pPr>
            <a:r>
              <a:rPr lang="ru-RU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Печатающая техника </a:t>
            </a:r>
            <a:r>
              <a:rPr lang="en-US" dirty="0" err="1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Fplus</a:t>
            </a:r>
            <a:endParaRPr lang="ru-RU" dirty="0">
              <a:gradFill>
                <a:gsLst>
                  <a:gs pos="0">
                    <a:srgbClr val="0070C0">
                      <a:alpha val="90000"/>
                    </a:srgbClr>
                  </a:gs>
                  <a:gs pos="100000">
                    <a:srgbClr val="A20C33">
                      <a:alpha val="90000"/>
                    </a:srgbClr>
                  </a:gs>
                </a:gsLst>
                <a:lin ang="8100000" scaled="1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982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6408E8-CB57-4F9B-8AE8-BAB69DDE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62B0-A595-463A-B2EE-387080CABF9D}" type="slidenum">
              <a:rPr lang="ru-RU" smtClean="0"/>
              <a:t>9</a:t>
            </a:fld>
            <a:endParaRPr lang="ru-RU"/>
          </a:p>
        </p:txBody>
      </p:sp>
      <p:pic>
        <p:nvPicPr>
          <p:cNvPr id="6" name="object 9">
            <a:extLst>
              <a:ext uri="{FF2B5EF4-FFF2-40B4-BE49-F238E27FC236}">
                <a16:creationId xmlns:a16="http://schemas.microsoft.com/office/drawing/2014/main" id="{1C10131B-E271-42C5-9305-38B884CD8A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70364" y="3796284"/>
            <a:ext cx="1561301" cy="1711452"/>
          </a:xfrm>
          <a:prstGeom prst="rect">
            <a:avLst/>
          </a:prstGeom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6A42A2BF-8092-462B-9FA8-6E1B477A9335}"/>
              </a:ext>
            </a:extLst>
          </p:cNvPr>
          <p:cNvSpPr txBox="1">
            <a:spLocks/>
          </p:cNvSpPr>
          <p:nvPr/>
        </p:nvSpPr>
        <p:spPr>
          <a:xfrm>
            <a:off x="2639663" y="286154"/>
            <a:ext cx="4717076" cy="567463"/>
          </a:xfrm>
          <a:prstGeom prst="rect">
            <a:avLst/>
          </a:prstGeom>
        </p:spPr>
        <p:txBody>
          <a:bodyPr vert="horz" wrap="square" lIns="0" tIns="13335" rIns="0" bIns="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3600" dirty="0">
                <a:gradFill>
                  <a:gsLst>
                    <a:gs pos="0">
                      <a:srgbClr val="0070C0">
                        <a:alpha val="90000"/>
                      </a:srgbClr>
                    </a:gs>
                    <a:gs pos="100000">
                      <a:srgbClr val="A20C33">
                        <a:alpha val="90000"/>
                      </a:srgbClr>
                    </a:gs>
                  </a:gsLst>
                  <a:lin ang="810000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На пути в реестр!</a:t>
            </a: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5F9C2F44-0266-4284-B076-BE6548D5B525}"/>
              </a:ext>
            </a:extLst>
          </p:cNvPr>
          <p:cNvSpPr txBox="1"/>
          <p:nvPr/>
        </p:nvSpPr>
        <p:spPr>
          <a:xfrm>
            <a:off x="10071354" y="2527172"/>
            <a:ext cx="958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6F2F9F"/>
                </a:solidFill>
                <a:latin typeface="Tahoma"/>
                <a:cs typeface="Tahoma"/>
              </a:rPr>
              <a:t>MB3</a:t>
            </a:r>
            <a:r>
              <a:rPr sz="1200" b="1" spc="50" dirty="0">
                <a:solidFill>
                  <a:srgbClr val="6F2F9F"/>
                </a:solidFill>
                <a:latin typeface="Tahoma"/>
                <a:cs typeface="Tahoma"/>
              </a:rPr>
              <a:t>0</a:t>
            </a:r>
            <a:r>
              <a:rPr sz="1200" b="1" spc="-65" dirty="0">
                <a:solidFill>
                  <a:srgbClr val="6F2F9F"/>
                </a:solidFill>
                <a:latin typeface="Tahoma"/>
                <a:cs typeface="Tahoma"/>
              </a:rPr>
              <a:t>2</a:t>
            </a:r>
            <a:r>
              <a:rPr sz="1200" b="1" spc="-25" dirty="0">
                <a:solidFill>
                  <a:srgbClr val="6F2F9F"/>
                </a:solidFill>
                <a:latin typeface="Tahoma"/>
                <a:cs typeface="Tahoma"/>
              </a:rPr>
              <a:t>adnw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9" name="object 12">
            <a:extLst>
              <a:ext uri="{FF2B5EF4-FFF2-40B4-BE49-F238E27FC236}">
                <a16:creationId xmlns:a16="http://schemas.microsoft.com/office/drawing/2014/main" id="{627A3364-8E78-4B5E-B97F-607BAA01F9E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49628" y="2712327"/>
            <a:ext cx="1897146" cy="1897146"/>
          </a:xfrm>
          <a:prstGeom prst="rect">
            <a:avLst/>
          </a:prstGeom>
        </p:spPr>
      </p:pic>
      <p:pic>
        <p:nvPicPr>
          <p:cNvPr id="10" name="object 14">
            <a:extLst>
              <a:ext uri="{FF2B5EF4-FFF2-40B4-BE49-F238E27FC236}">
                <a16:creationId xmlns:a16="http://schemas.microsoft.com/office/drawing/2014/main" id="{0EDB2D1E-0F7F-44DD-8E85-CC546B2722F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3888" y="4179577"/>
            <a:ext cx="1849811" cy="1432010"/>
          </a:xfrm>
          <a:prstGeom prst="rect">
            <a:avLst/>
          </a:prstGeom>
        </p:spPr>
      </p:pic>
      <p:pic>
        <p:nvPicPr>
          <p:cNvPr id="11" name="object 15">
            <a:extLst>
              <a:ext uri="{FF2B5EF4-FFF2-40B4-BE49-F238E27FC236}">
                <a16:creationId xmlns:a16="http://schemas.microsoft.com/office/drawing/2014/main" id="{90164457-26CD-4A3A-8785-A29EE7A4B70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06339" y="1299853"/>
            <a:ext cx="1828591" cy="2129147"/>
          </a:xfrm>
          <a:prstGeom prst="rect">
            <a:avLst/>
          </a:prstGeom>
        </p:spPr>
      </p:pic>
      <p:sp>
        <p:nvSpPr>
          <p:cNvPr id="12" name="object 17">
            <a:extLst>
              <a:ext uri="{FF2B5EF4-FFF2-40B4-BE49-F238E27FC236}">
                <a16:creationId xmlns:a16="http://schemas.microsoft.com/office/drawing/2014/main" id="{A9C2030D-681E-4F36-8CE0-E2AA0F2BA6E7}"/>
              </a:ext>
            </a:extLst>
          </p:cNvPr>
          <p:cNvSpPr txBox="1"/>
          <p:nvPr/>
        </p:nvSpPr>
        <p:spPr>
          <a:xfrm>
            <a:off x="7185117" y="3536619"/>
            <a:ext cx="833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6F2F9F"/>
                </a:solidFill>
                <a:latin typeface="Tahoma"/>
                <a:cs typeface="Tahoma"/>
              </a:rPr>
              <a:t>MB3</a:t>
            </a:r>
            <a:r>
              <a:rPr sz="1200" b="1" spc="50" dirty="0">
                <a:solidFill>
                  <a:srgbClr val="6F2F9F"/>
                </a:solidFill>
                <a:latin typeface="Tahoma"/>
                <a:cs typeface="Tahoma"/>
              </a:rPr>
              <a:t>0</a:t>
            </a:r>
            <a:r>
              <a:rPr sz="1200" b="1" spc="-65" dirty="0">
                <a:solidFill>
                  <a:srgbClr val="6F2F9F"/>
                </a:solidFill>
                <a:latin typeface="Tahoma"/>
                <a:cs typeface="Tahoma"/>
              </a:rPr>
              <a:t>2</a:t>
            </a:r>
            <a:r>
              <a:rPr sz="1200" b="1" dirty="0">
                <a:solidFill>
                  <a:srgbClr val="6F2F9F"/>
                </a:solidFill>
                <a:latin typeface="Tahoma"/>
                <a:cs typeface="Tahoma"/>
              </a:rPr>
              <a:t>adn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9B9A22F5-4A29-4F37-AD6D-AFC80433C78D}"/>
              </a:ext>
            </a:extLst>
          </p:cNvPr>
          <p:cNvSpPr txBox="1"/>
          <p:nvPr/>
        </p:nvSpPr>
        <p:spPr>
          <a:xfrm>
            <a:off x="4598975" y="4657217"/>
            <a:ext cx="8496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6F2F9F"/>
                </a:solidFill>
                <a:latin typeface="Tahoma"/>
                <a:cs typeface="Tahoma"/>
              </a:rPr>
              <a:t>MB</a:t>
            </a:r>
            <a:r>
              <a:rPr sz="1200" b="1" spc="-30" dirty="0">
                <a:solidFill>
                  <a:srgbClr val="6F2F9F"/>
                </a:solidFill>
                <a:latin typeface="Tahoma"/>
                <a:cs typeface="Tahoma"/>
              </a:rPr>
              <a:t>3</a:t>
            </a:r>
            <a:r>
              <a:rPr sz="1200" b="1" spc="50" dirty="0">
                <a:solidFill>
                  <a:srgbClr val="6F2F9F"/>
                </a:solidFill>
                <a:latin typeface="Tahoma"/>
                <a:cs typeface="Tahoma"/>
              </a:rPr>
              <a:t>0</a:t>
            </a:r>
            <a:r>
              <a:rPr sz="1200" b="1" spc="-95" dirty="0">
                <a:solidFill>
                  <a:srgbClr val="6F2F9F"/>
                </a:solidFill>
                <a:latin typeface="Tahoma"/>
                <a:cs typeface="Tahoma"/>
              </a:rPr>
              <a:t>1</a:t>
            </a:r>
            <a:r>
              <a:rPr sz="1200" b="1" spc="-100" dirty="0">
                <a:solidFill>
                  <a:srgbClr val="6F2F9F"/>
                </a:solidFill>
                <a:latin typeface="Tahoma"/>
                <a:cs typeface="Tahoma"/>
              </a:rPr>
              <a:t>d</a:t>
            </a:r>
            <a:r>
              <a:rPr sz="1200" b="1" spc="-5" dirty="0">
                <a:solidFill>
                  <a:srgbClr val="6F2F9F"/>
                </a:solidFill>
                <a:latin typeface="Tahoma"/>
                <a:cs typeface="Tahoma"/>
              </a:rPr>
              <a:t>n</a:t>
            </a:r>
            <a:r>
              <a:rPr sz="1200" b="1" spc="-90" dirty="0">
                <a:solidFill>
                  <a:srgbClr val="6F2F9F"/>
                </a:solidFill>
                <a:latin typeface="Tahoma"/>
                <a:cs typeface="Tahoma"/>
              </a:rPr>
              <a:t>w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9">
            <a:extLst>
              <a:ext uri="{FF2B5EF4-FFF2-40B4-BE49-F238E27FC236}">
                <a16:creationId xmlns:a16="http://schemas.microsoft.com/office/drawing/2014/main" id="{1FC060F8-70FB-48D6-BF71-6FD7920DBE52}"/>
              </a:ext>
            </a:extLst>
          </p:cNvPr>
          <p:cNvSpPr txBox="1"/>
          <p:nvPr/>
        </p:nvSpPr>
        <p:spPr>
          <a:xfrm>
            <a:off x="2036707" y="5684496"/>
            <a:ext cx="806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6F2F9F"/>
                </a:solidFill>
                <a:latin typeface="Tahoma"/>
                <a:cs typeface="Tahoma"/>
              </a:rPr>
              <a:t>P</a:t>
            </a:r>
            <a:r>
              <a:rPr sz="1200" b="1" spc="-55" dirty="0">
                <a:solidFill>
                  <a:srgbClr val="6F2F9F"/>
                </a:solidFill>
                <a:latin typeface="Tahoma"/>
                <a:cs typeface="Tahoma"/>
              </a:rPr>
              <a:t>B</a:t>
            </a:r>
            <a:r>
              <a:rPr sz="1200" b="1" spc="-65" dirty="0">
                <a:solidFill>
                  <a:srgbClr val="6F2F9F"/>
                </a:solidFill>
                <a:latin typeface="Tahoma"/>
                <a:cs typeface="Tahoma"/>
              </a:rPr>
              <a:t>3</a:t>
            </a:r>
            <a:r>
              <a:rPr sz="1200" b="1" spc="50" dirty="0">
                <a:solidFill>
                  <a:srgbClr val="6F2F9F"/>
                </a:solidFill>
                <a:latin typeface="Tahoma"/>
                <a:cs typeface="Tahoma"/>
              </a:rPr>
              <a:t>0</a:t>
            </a:r>
            <a:r>
              <a:rPr sz="1200" b="1" spc="-65" dirty="0">
                <a:solidFill>
                  <a:srgbClr val="6F2F9F"/>
                </a:solidFill>
                <a:latin typeface="Tahoma"/>
                <a:cs typeface="Tahoma"/>
              </a:rPr>
              <a:t>1d</a:t>
            </a:r>
            <a:r>
              <a:rPr sz="1200" b="1" spc="-70" dirty="0">
                <a:solidFill>
                  <a:srgbClr val="6F2F9F"/>
                </a:solidFill>
                <a:latin typeface="Tahoma"/>
                <a:cs typeface="Tahoma"/>
              </a:rPr>
              <a:t>n</a:t>
            </a:r>
            <a:r>
              <a:rPr sz="1200" b="1" spc="-90" dirty="0">
                <a:solidFill>
                  <a:srgbClr val="6F2F9F"/>
                </a:solidFill>
                <a:latin typeface="Tahoma"/>
                <a:cs typeface="Tahoma"/>
              </a:rPr>
              <a:t>w</a:t>
            </a:r>
            <a:endParaRPr sz="1200" dirty="0">
              <a:latin typeface="Tahoma"/>
              <a:cs typeface="Tahoma"/>
            </a:endParaRPr>
          </a:p>
        </p:txBody>
      </p:sp>
      <p:pic>
        <p:nvPicPr>
          <p:cNvPr id="15" name="object 21">
            <a:extLst>
              <a:ext uri="{FF2B5EF4-FFF2-40B4-BE49-F238E27FC236}">
                <a16:creationId xmlns:a16="http://schemas.microsoft.com/office/drawing/2014/main" id="{A6E5B3DC-18F0-4352-B294-C013B83D5A0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3419" y="1449324"/>
            <a:ext cx="2802636" cy="1455420"/>
          </a:xfrm>
          <a:prstGeom prst="rect">
            <a:avLst/>
          </a:prstGeom>
        </p:spPr>
      </p:pic>
      <p:pic>
        <p:nvPicPr>
          <p:cNvPr id="16" name="object 15">
            <a:extLst>
              <a:ext uri="{FF2B5EF4-FFF2-40B4-BE49-F238E27FC236}">
                <a16:creationId xmlns:a16="http://schemas.microsoft.com/office/drawing/2014/main" id="{AEC81681-CFFC-4EC4-9A59-5226E1A78F5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36165" y="285690"/>
            <a:ext cx="1828591" cy="2129147"/>
          </a:xfrm>
          <a:prstGeom prst="rect">
            <a:avLst/>
          </a:prstGeom>
        </p:spPr>
      </p:pic>
      <p:pic>
        <p:nvPicPr>
          <p:cNvPr id="17" name="object 14">
            <a:extLst>
              <a:ext uri="{FF2B5EF4-FFF2-40B4-BE49-F238E27FC236}">
                <a16:creationId xmlns:a16="http://schemas.microsoft.com/office/drawing/2014/main" id="{66B89376-C919-4C43-876A-435D8F66B57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8725" y="174491"/>
            <a:ext cx="1734657" cy="64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632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686968"/>
      </a:dk2>
      <a:lt2>
        <a:srgbClr val="F2F2F2"/>
      </a:lt2>
      <a:accent1>
        <a:srgbClr val="A20C33"/>
      </a:accent1>
      <a:accent2>
        <a:srgbClr val="2396D3"/>
      </a:accent2>
      <a:accent3>
        <a:srgbClr val="C76D85"/>
      </a:accent3>
      <a:accent4>
        <a:srgbClr val="66A9D9"/>
      </a:accent4>
      <a:accent5>
        <a:srgbClr val="A6A8AB"/>
      </a:accent5>
      <a:accent6>
        <a:srgbClr val="99C6E6"/>
      </a:accent6>
      <a:hlink>
        <a:srgbClr val="0070C0"/>
      </a:hlink>
      <a:folHlink>
        <a:srgbClr val="954F72"/>
      </a:folHlink>
    </a:clrScheme>
    <a:fontScheme name="SL_Sego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496BD7FB-4E16-44D5-B2F1-E4355B1A9AE2}" vid="{A6BA96CE-6614-4D40-85E7-6779889ADC6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B410F8C26B14C4EAA9B38807DA7F927" ma:contentTypeVersion="2" ma:contentTypeDescription="Создание документа." ma:contentTypeScope="" ma:versionID="ea1e2ba13e5c3415d4a74e0312e6f143">
  <xsd:schema xmlns:xsd="http://www.w3.org/2001/XMLSchema" xmlns:xs="http://www.w3.org/2001/XMLSchema" xmlns:p="http://schemas.microsoft.com/office/2006/metadata/properties" xmlns:ns2="0e740c83-b2be-408b-a4da-8f0153edd2b6" targetNamespace="http://schemas.microsoft.com/office/2006/metadata/properties" ma:root="true" ma:fieldsID="97444951e4e8b59316b2b6bc402e81bc" ns2:_="">
    <xsd:import namespace="0e740c83-b2be-408b-a4da-8f0153edd2b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740c83-b2be-408b-a4da-8f0153edd2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0210D6-0FA9-4106-8FBA-4853EBF03B77}">
  <ds:schemaRefs>
    <ds:schemaRef ds:uri="http://schemas.microsoft.com/office/2006/documentManagement/types"/>
    <ds:schemaRef ds:uri="0e740c83-b2be-408b-a4da-8f0153edd2b6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03D782A-7DFE-4215-AC9E-21598E0ABE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1E4067-566C-4C72-A2D7-0303C35A7A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740c83-b2be-408b-a4da-8f0153edd2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2572</TotalTime>
  <Words>814</Words>
  <Application>Microsoft Office PowerPoint</Application>
  <PresentationFormat>Широкоэкранный</PresentationFormat>
  <Paragraphs>202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2" baseType="lpstr">
      <vt:lpstr>Microsoft YaHei</vt:lpstr>
      <vt:lpstr>Arial</vt:lpstr>
      <vt:lpstr>Calibri</vt:lpstr>
      <vt:lpstr>Microsoft Sans Serif</vt:lpstr>
      <vt:lpstr>Roboto Light</vt:lpstr>
      <vt:lpstr>Rubik</vt:lpstr>
      <vt:lpstr>Segoe UI</vt:lpstr>
      <vt:lpstr>Segoe UI Black</vt:lpstr>
      <vt:lpstr>Segoe UI Semibold</vt:lpstr>
      <vt:lpstr>Segoe UI Semilight</vt:lpstr>
      <vt:lpstr>Tahoma</vt:lpstr>
      <vt:lpstr>Times New Roman</vt:lpstr>
      <vt:lpstr>Trebuchet MS</vt:lpstr>
      <vt:lpstr>Wingdings</vt:lpstr>
      <vt:lpstr>Тема Office</vt:lpstr>
      <vt:lpstr>Печатающие устройства текущие реалии</vt:lpstr>
      <vt:lpstr>Презентация PowerPoint</vt:lpstr>
      <vt:lpstr>Презентация PowerPoint</vt:lpstr>
      <vt:lpstr>Презентация PowerPoint</vt:lpstr>
      <vt:lpstr>ТЕХНИКА КАТЮША В РЕЕСТРЕ МИНПРОМТОРГА</vt:lpstr>
      <vt:lpstr>Полноцветные МФУ Катюша</vt:lpstr>
      <vt:lpstr>Презентация PowerPoint</vt:lpstr>
      <vt:lpstr>Печатающая техника Fplus</vt:lpstr>
      <vt:lpstr>Презентация PowerPoint</vt:lpstr>
      <vt:lpstr>Полноцветные машины формата А3</vt:lpstr>
      <vt:lpstr>Презентация PowerPoint</vt:lpstr>
      <vt:lpstr>Презентация PowerPoint</vt:lpstr>
      <vt:lpstr>Презентация PowerPoint</vt:lpstr>
      <vt:lpstr>DELI – новый китайский бренд на рынке  принтеров в РФ</vt:lpstr>
      <vt:lpstr>Модельный ряд лазерных принтеров и МФУ Deli  </vt:lpstr>
      <vt:lpstr>Оригинальные расходные материалы Deli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Печатающие устройства текущие реалии</dc:title>
  <dc:creator>Orlov, Alexey</dc:creator>
  <cp:lastModifiedBy>Gichka, Kseniya</cp:lastModifiedBy>
  <cp:revision>39</cp:revision>
  <dcterms:created xsi:type="dcterms:W3CDTF">2024-04-10T07:08:55Z</dcterms:created>
  <dcterms:modified xsi:type="dcterms:W3CDTF">2025-02-06T13:49:55Z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0x0101006B410F8C26B14C4EAA9B38807DA7F927</vt:lpwstr>
  </property>
</Properties>
</file>